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698"/>
    <a:srgbClr val="008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2" autoAdjust="0"/>
    <p:restoredTop sz="87907" autoAdjust="0"/>
  </p:normalViewPr>
  <p:slideViewPr>
    <p:cSldViewPr snapToGrid="0">
      <p:cViewPr varScale="1">
        <p:scale>
          <a:sx n="101" d="100"/>
          <a:sy n="101" d="100"/>
        </p:scale>
        <p:origin x="17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AF187-4864-4B87-8117-9AB34039501D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A7255-6C7D-4B0F-88E4-81F231FAB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8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88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37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86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65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48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52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45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96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3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3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3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7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1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2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6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1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6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6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9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9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E3A07-5228-40D8-B323-9594B85F66F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6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auticalcharts.noaa.gov/inquiry/" TargetMode="External"/><Relationship Id="rId5" Type="http://schemas.openxmlformats.org/officeDocument/2006/relationships/hyperlink" Target="mailto:Georgios.Britzolakis@noaa.gov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3" r="1823" b="9647"/>
          <a:stretch/>
        </p:blipFill>
        <p:spPr>
          <a:xfrm>
            <a:off x="2688" y="2218"/>
            <a:ext cx="9155097" cy="25738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446" y="6323833"/>
            <a:ext cx="4203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>
                <a:solidFill>
                  <a:schemeClr val="bg1"/>
                </a:solidFill>
              </a:rPr>
              <a:t>Office of Coast Survey</a:t>
            </a:r>
            <a:endParaRPr lang="en-US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9705" y="2763493"/>
            <a:ext cx="85326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smtClean="0">
                <a:solidFill>
                  <a:srgbClr val="054698"/>
                </a:solidFill>
              </a:rPr>
              <a:t>An update to Coast Survey’s Inquiry and Discrepancy System</a:t>
            </a:r>
            <a:endParaRPr lang="en-US" sz="4800" b="1" dirty="0">
              <a:solidFill>
                <a:srgbClr val="05469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45" y="2577961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TextBox 45"/>
          <p:cNvSpPr txBox="1"/>
          <p:nvPr/>
        </p:nvSpPr>
        <p:spPr>
          <a:xfrm>
            <a:off x="1702280" y="4269104"/>
            <a:ext cx="69800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008DE7"/>
                </a:solidFill>
              </a:rPr>
              <a:t>10/05/2017</a:t>
            </a:r>
            <a:endParaRPr lang="en-US" sz="2800" dirty="0" smtClean="0">
              <a:solidFill>
                <a:srgbClr val="008DE7"/>
              </a:solidFill>
            </a:endParaRPr>
          </a:p>
          <a:p>
            <a:pPr algn="r"/>
            <a:r>
              <a:rPr lang="en-US" sz="2800" dirty="0" smtClean="0">
                <a:solidFill>
                  <a:srgbClr val="008DE7"/>
                </a:solidFill>
              </a:rPr>
              <a:t>George Britzolakis, IT Specialist</a:t>
            </a:r>
          </a:p>
          <a:p>
            <a:pPr algn="r"/>
            <a:r>
              <a:rPr lang="en-US" sz="2800" dirty="0" smtClean="0">
                <a:solidFill>
                  <a:srgbClr val="008DE7"/>
                </a:solidFill>
              </a:rPr>
              <a:t>Geospatial Applications Development Branch</a:t>
            </a:r>
          </a:p>
          <a:p>
            <a:pPr algn="r"/>
            <a:r>
              <a:rPr lang="en-US" sz="2800" dirty="0" smtClean="0">
                <a:solidFill>
                  <a:srgbClr val="008DE7"/>
                </a:solidFill>
              </a:rPr>
              <a:t>Coast Survey Development Laboratory </a:t>
            </a:r>
            <a:endParaRPr lang="en-US" sz="2800" dirty="0">
              <a:solidFill>
                <a:srgbClr val="008D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220653" y="225296"/>
            <a:ext cx="867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54698"/>
                </a:solidFill>
              </a:rPr>
              <a:t>Questions ?</a:t>
            </a:r>
            <a:endParaRPr lang="en-US" sz="3600" dirty="0">
              <a:solidFill>
                <a:srgbClr val="054698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373" y="2583552"/>
            <a:ext cx="1283138" cy="148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220653" y="225296"/>
            <a:ext cx="867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54698"/>
                </a:solidFill>
              </a:rPr>
              <a:t>Agenda</a:t>
            </a:r>
            <a:endParaRPr lang="en-US" sz="3600" dirty="0">
              <a:solidFill>
                <a:srgbClr val="054698"/>
              </a:solidFill>
            </a:endParaRP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1148576" y="1427163"/>
            <a:ext cx="749377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Motivation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New features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Schedule and Release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Interoperability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Looking for your input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Questions</a:t>
            </a: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220653" y="225296"/>
            <a:ext cx="867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54698"/>
                </a:solidFill>
              </a:rPr>
              <a:t>Motivation</a:t>
            </a:r>
            <a:endParaRPr lang="en-US" sz="3600" dirty="0">
              <a:solidFill>
                <a:srgbClr val="054698"/>
              </a:solidFill>
            </a:endParaRP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76200" y="1427163"/>
            <a:ext cx="892492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Add georeferenced information Inquiries and Discrepancies</a:t>
            </a: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Continuous customer surveys to replace the annual paper surveys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54698"/>
                </a:solidFill>
                <a:latin typeface="Calibri" panose="020F0502020204030204" pitchFamily="34" charset="0"/>
              </a:rPr>
              <a:t>Provide a mobile and user friendly experience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054698"/>
                </a:solidFill>
                <a:latin typeface="Calibri" panose="020F0502020204030204" pitchFamily="34" charset="0"/>
              </a:rPr>
              <a:t>Merge Inquiries/Discrepancies input in a single form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054698"/>
                </a:solidFill>
                <a:latin typeface="Calibri" panose="020F0502020204030204" pitchFamily="34" charset="0"/>
              </a:rPr>
              <a:t>Make it compatible with most of the smart phones and tablets on the market</a:t>
            </a:r>
            <a:endParaRPr lang="en-US" altLang="en-US" sz="24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Expedite the response time by having actual map representation for reporting</a:t>
            </a: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Ensure the quality of our nautical charting products</a:t>
            </a: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Produce meaningful report statistics about Inquiries Discrepancies we receive</a:t>
            </a:r>
          </a:p>
          <a:p>
            <a:pPr lvl="1">
              <a:spcBef>
                <a:spcPct val="0"/>
              </a:spcBef>
            </a:pPr>
            <a:endParaRPr lang="en-US" altLang="en-US" sz="20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0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220653" y="225296"/>
            <a:ext cx="867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54698"/>
                </a:solidFill>
              </a:rPr>
              <a:t>New Features</a:t>
            </a:r>
            <a:endParaRPr lang="en-US" sz="3600" dirty="0">
              <a:solidFill>
                <a:srgbClr val="054698"/>
              </a:solidFill>
            </a:endParaRP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76200" y="1427163"/>
            <a:ext cx="892492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Improved GUI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Reference report to an actual map location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Ability to submit Georeferenced reports from a Cell Phone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Multiple chart layers with the ability to toggle off/on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Streamlined internal workflow for faster responses to customers with less back and forth clarification</a:t>
            </a:r>
          </a:p>
          <a:p>
            <a:pPr lvl="1">
              <a:spcBef>
                <a:spcPct val="0"/>
              </a:spcBef>
            </a:pPr>
            <a:endParaRPr lang="en-US" altLang="en-US" sz="20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220653" y="225296"/>
            <a:ext cx="867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54698"/>
                </a:solidFill>
              </a:rPr>
              <a:t>New Features</a:t>
            </a:r>
            <a:endParaRPr lang="en-US" sz="3600" dirty="0">
              <a:solidFill>
                <a:srgbClr val="054698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95" y="2376779"/>
            <a:ext cx="4281075" cy="21762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3" y="1353892"/>
            <a:ext cx="3236922" cy="17851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3" y="3379540"/>
            <a:ext cx="3236922" cy="2537566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stCxn id="2" idx="3"/>
            <a:endCxn id="24" idx="1"/>
          </p:cNvCxnSpPr>
          <p:nvPr/>
        </p:nvCxnSpPr>
        <p:spPr>
          <a:xfrm>
            <a:off x="3457575" y="2246449"/>
            <a:ext cx="1394720" cy="1218455"/>
          </a:xfrm>
          <a:prstGeom prst="straightConnector1">
            <a:avLst/>
          </a:prstGeom>
          <a:ln w="50800">
            <a:solidFill>
              <a:srgbClr val="0546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" idx="3"/>
            <a:endCxn id="24" idx="1"/>
          </p:cNvCxnSpPr>
          <p:nvPr/>
        </p:nvCxnSpPr>
        <p:spPr>
          <a:xfrm flipV="1">
            <a:off x="3457575" y="3464904"/>
            <a:ext cx="1394720" cy="1183419"/>
          </a:xfrm>
          <a:prstGeom prst="straightConnector1">
            <a:avLst/>
          </a:prstGeom>
          <a:ln w="50800">
            <a:solidFill>
              <a:srgbClr val="0546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56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220653" y="225296"/>
            <a:ext cx="867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54698"/>
                </a:solidFill>
              </a:rPr>
              <a:t>New Features</a:t>
            </a:r>
            <a:endParaRPr lang="en-US" sz="3600" dirty="0">
              <a:solidFill>
                <a:srgbClr val="054698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945" y="2615785"/>
            <a:ext cx="3493949" cy="17761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88" y="1094705"/>
            <a:ext cx="2898768" cy="19244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068" y="3207769"/>
            <a:ext cx="1875008" cy="28066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51684" y="1839600"/>
            <a:ext cx="2414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54698"/>
                </a:solidFill>
                <a:latin typeface="Calibri" panose="020F0502020204030204" pitchFamily="34" charset="0"/>
              </a:rPr>
              <a:t>Landscape mobile view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2602" y="4426447"/>
            <a:ext cx="2084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54698"/>
                </a:solidFill>
                <a:latin typeface="Calibri" panose="020F0502020204030204" pitchFamily="34" charset="0"/>
              </a:rPr>
              <a:t>Portrait mobile view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185454" y="4508553"/>
            <a:ext cx="2504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54698"/>
                </a:solidFill>
                <a:latin typeface="Calibri" panose="020F0502020204030204" pitchFamily="34" charset="0"/>
              </a:rPr>
              <a:t>View on Desktop/Laptop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42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220653" y="225296"/>
            <a:ext cx="867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54698"/>
                </a:solidFill>
              </a:rPr>
              <a:t>Schedule and Release</a:t>
            </a:r>
            <a:endParaRPr lang="en-US" sz="3600" dirty="0">
              <a:solidFill>
                <a:srgbClr val="054698"/>
              </a:solidFill>
            </a:endParaRP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76200" y="1427163"/>
            <a:ext cx="89249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Finalize the multiple/resolution functionality</a:t>
            </a:r>
          </a:p>
          <a:p>
            <a:pPr>
              <a:spcBef>
                <a:spcPct val="0"/>
              </a:spcBef>
            </a:pPr>
            <a:endParaRPr lang="en-US" altLang="en-US" sz="24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Conduct thorough application testing</a:t>
            </a:r>
          </a:p>
          <a:p>
            <a:pPr>
              <a:spcBef>
                <a:spcPct val="0"/>
              </a:spcBef>
            </a:pPr>
            <a:endParaRPr lang="en-US" altLang="en-US" sz="24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Communicate new System to constituents and stakeholders</a:t>
            </a:r>
          </a:p>
          <a:p>
            <a:pPr>
              <a:spcBef>
                <a:spcPct val="0"/>
              </a:spcBef>
            </a:pPr>
            <a:endParaRPr lang="en-US" altLang="en-US" sz="24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Release to the public</a:t>
            </a:r>
          </a:p>
        </p:txBody>
      </p:sp>
    </p:spTree>
    <p:extLst>
      <p:ext uri="{BB962C8B-B14F-4D97-AF65-F5344CB8AC3E}">
        <p14:creationId xmlns:p14="http://schemas.microsoft.com/office/powerpoint/2010/main" val="58353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220653" y="225296"/>
            <a:ext cx="867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54698"/>
                </a:solidFill>
              </a:rPr>
              <a:t>Interoperability</a:t>
            </a:r>
            <a:endParaRPr lang="en-US" sz="3600" dirty="0">
              <a:solidFill>
                <a:srgbClr val="054698"/>
              </a:solidFill>
            </a:endParaRP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76200" y="1427163"/>
            <a:ext cx="89249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Uses industry standard geodatabase and REST service (ESRI)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Developers will be able to submit directly using REST API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What interoperability features could be helpful to you?</a:t>
            </a:r>
          </a:p>
        </p:txBody>
      </p:sp>
    </p:spTree>
    <p:extLst>
      <p:ext uri="{BB962C8B-B14F-4D97-AF65-F5344CB8AC3E}">
        <p14:creationId xmlns:p14="http://schemas.microsoft.com/office/powerpoint/2010/main" val="35516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220653" y="225296"/>
            <a:ext cx="867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54698"/>
                </a:solidFill>
              </a:rPr>
              <a:t>Looking for your input</a:t>
            </a:r>
            <a:endParaRPr lang="en-US" sz="3600" dirty="0">
              <a:solidFill>
                <a:srgbClr val="054698"/>
              </a:solidFill>
            </a:endParaRP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76200" y="1427163"/>
            <a:ext cx="89249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Do you have a helpful suggestion for making our interactions with you easier or more beneficial?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Please let us know: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  <a:hlinkClick r:id="rId5"/>
              </a:rPr>
              <a:t>Georgios.Britzolakis@noaa.gov</a:t>
            </a:r>
            <a:endParaRPr lang="en-US" altLang="en-US" sz="24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Or feel free to use our current inquiry system at:</a:t>
            </a: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  <a:hlinkClick r:id="rId6"/>
              </a:rPr>
              <a:t>http://www.nauticalcharts.noaa.gov/inquiry/</a:t>
            </a:r>
            <a:endParaRPr lang="en-US" altLang="en-US" sz="24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2324</TotalTime>
  <Words>361</Words>
  <Application>Microsoft Office PowerPoint</Application>
  <PresentationFormat>On-screen Show (4:3)</PresentationFormat>
  <Paragraphs>94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Crossett</dc:creator>
  <cp:lastModifiedBy>Georgios Britzolakis</cp:lastModifiedBy>
  <cp:revision>79</cp:revision>
  <dcterms:created xsi:type="dcterms:W3CDTF">2017-03-02T00:26:29Z</dcterms:created>
  <dcterms:modified xsi:type="dcterms:W3CDTF">2017-10-03T14:53:46Z</dcterms:modified>
</cp:coreProperties>
</file>