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5" r:id="rId2"/>
    <p:sldId id="298" r:id="rId3"/>
    <p:sldId id="275" r:id="rId4"/>
    <p:sldId id="296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18" r:id="rId16"/>
    <p:sldId id="320" r:id="rId17"/>
    <p:sldId id="309" r:id="rId18"/>
    <p:sldId id="310" r:id="rId19"/>
    <p:sldId id="312" r:id="rId20"/>
    <p:sldId id="313" r:id="rId21"/>
    <p:sldId id="314" r:id="rId22"/>
    <p:sldId id="311" r:id="rId23"/>
    <p:sldId id="315" r:id="rId24"/>
    <p:sldId id="297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698"/>
    <a:srgbClr val="008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52558" autoAdjust="0"/>
  </p:normalViewPr>
  <p:slideViewPr>
    <p:cSldViewPr snapToGrid="0">
      <p:cViewPr varScale="1">
        <p:scale>
          <a:sx n="60" d="100"/>
          <a:sy n="60" d="100"/>
        </p:scale>
        <p:origin x="3378" y="72"/>
      </p:cViewPr>
      <p:guideLst>
        <p:guide orient="horz" pos="148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CAF187-4864-4B87-8117-9AB34039501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FA7255-6C7D-4B0F-88E4-81F231FA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8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99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52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7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3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3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7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32095" y="1194523"/>
            <a:ext cx="8387163" cy="4782924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54698"/>
                </a:solidFill>
                <a:latin typeface="+mn-lt"/>
              </a:defRPr>
            </a:lvl1pPr>
            <a:lvl2pPr>
              <a:defRPr sz="2000">
                <a:solidFill>
                  <a:srgbClr val="054698"/>
                </a:solidFill>
                <a:latin typeface="+mn-lt"/>
              </a:defRPr>
            </a:lvl2pPr>
            <a:lvl3pPr>
              <a:defRPr sz="1800">
                <a:solidFill>
                  <a:srgbClr val="054698"/>
                </a:solidFill>
                <a:latin typeface="+mn-lt"/>
              </a:defRPr>
            </a:lvl3pPr>
            <a:lvl4pPr>
              <a:defRPr sz="1600">
                <a:solidFill>
                  <a:srgbClr val="054698"/>
                </a:solidFill>
                <a:latin typeface="+mn-lt"/>
              </a:defRPr>
            </a:lvl4pPr>
            <a:lvl5pPr>
              <a:defRPr sz="1600">
                <a:solidFill>
                  <a:srgbClr val="054698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113971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7967" y="6356351"/>
            <a:ext cx="2057400" cy="365125"/>
          </a:xfrm>
        </p:spPr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54698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142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2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09881"/>
            <a:ext cx="3886200" cy="506708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54698"/>
                </a:solidFill>
                <a:latin typeface="+mn-lt"/>
              </a:defRPr>
            </a:lvl1pPr>
            <a:lvl2pPr>
              <a:defRPr sz="2000">
                <a:solidFill>
                  <a:srgbClr val="054698"/>
                </a:solidFill>
                <a:latin typeface="+mn-lt"/>
              </a:defRPr>
            </a:lvl2pPr>
            <a:lvl3pPr>
              <a:defRPr sz="1800">
                <a:solidFill>
                  <a:srgbClr val="054698"/>
                </a:solidFill>
                <a:latin typeface="+mn-lt"/>
              </a:defRPr>
            </a:lvl3pPr>
            <a:lvl4pPr>
              <a:defRPr sz="1600">
                <a:solidFill>
                  <a:srgbClr val="054698"/>
                </a:solidFill>
                <a:latin typeface="+mn-lt"/>
              </a:defRPr>
            </a:lvl4pPr>
            <a:lvl5pPr>
              <a:defRPr sz="1600">
                <a:solidFill>
                  <a:srgbClr val="054698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09881"/>
            <a:ext cx="3886200" cy="506708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54698"/>
                </a:solidFill>
                <a:latin typeface="+mn-lt"/>
              </a:defRPr>
            </a:lvl1pPr>
            <a:lvl2pPr>
              <a:defRPr sz="2000">
                <a:solidFill>
                  <a:srgbClr val="054698"/>
                </a:solidFill>
                <a:latin typeface="+mn-lt"/>
              </a:defRPr>
            </a:lvl2pPr>
            <a:lvl3pPr>
              <a:defRPr sz="1800">
                <a:solidFill>
                  <a:srgbClr val="054698"/>
                </a:solidFill>
                <a:latin typeface="+mn-lt"/>
              </a:defRPr>
            </a:lvl3pPr>
            <a:lvl4pPr>
              <a:defRPr sz="1600">
                <a:solidFill>
                  <a:srgbClr val="054698"/>
                </a:solidFill>
                <a:latin typeface="+mn-lt"/>
              </a:defRPr>
            </a:lvl4pPr>
            <a:lvl5pPr>
              <a:defRPr sz="1600">
                <a:solidFill>
                  <a:srgbClr val="054698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 userDrawn="1"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7967" y="6356351"/>
            <a:ext cx="2057400" cy="365125"/>
          </a:xfrm>
        </p:spPr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54698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6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1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6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6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9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9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E3A07-5228-40D8-B323-9594B85F66F0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6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vcen.uscg.gov/pdf/electronic_charting/NVIC_01-16_electronic_charts_and_publication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3" r="1823" b="9647"/>
          <a:stretch/>
        </p:blipFill>
        <p:spPr>
          <a:xfrm>
            <a:off x="2688" y="2218"/>
            <a:ext cx="9155097" cy="25738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446" y="6323833"/>
            <a:ext cx="4203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</a:rPr>
              <a:t>Office of Coast Survey</a:t>
            </a:r>
            <a:endParaRPr lang="en-US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723564"/>
            <a:ext cx="8656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solidFill>
                  <a:srgbClr val="054698"/>
                </a:solidFill>
              </a:rPr>
              <a:t>National Charting Plan</a:t>
            </a:r>
          </a:p>
          <a:p>
            <a:pPr algn="r"/>
            <a:r>
              <a:rPr lang="en-US" sz="3200" i="1" dirty="0" smtClean="0">
                <a:solidFill>
                  <a:srgbClr val="054698"/>
                </a:solidFill>
              </a:rPr>
              <a:t>A strategy to transform nautical charting</a:t>
            </a:r>
            <a:endParaRPr lang="en-US" sz="3200" i="1" dirty="0">
              <a:solidFill>
                <a:srgbClr val="05469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45" y="2577961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extBox 45"/>
          <p:cNvSpPr txBox="1"/>
          <p:nvPr/>
        </p:nvSpPr>
        <p:spPr>
          <a:xfrm>
            <a:off x="-10630" y="4325897"/>
            <a:ext cx="8667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8DE7"/>
                </a:solidFill>
              </a:rPr>
              <a:t>NOAA Industry Day</a:t>
            </a:r>
          </a:p>
          <a:p>
            <a:pPr algn="r"/>
            <a:r>
              <a:rPr lang="en-US" sz="2400" smtClean="0">
                <a:solidFill>
                  <a:srgbClr val="008DE7"/>
                </a:solidFill>
              </a:rPr>
              <a:t>October 5</a:t>
            </a:r>
            <a:r>
              <a:rPr lang="en-US" sz="2400" dirty="0">
                <a:solidFill>
                  <a:srgbClr val="008DE7"/>
                </a:solidFill>
              </a:rPr>
              <a:t>, </a:t>
            </a:r>
            <a:r>
              <a:rPr lang="en-US" sz="2400" dirty="0" smtClean="0">
                <a:solidFill>
                  <a:srgbClr val="008DE7"/>
                </a:solidFill>
              </a:rPr>
              <a:t>2017</a:t>
            </a:r>
            <a:endParaRPr lang="en-US" sz="2400" dirty="0">
              <a:solidFill>
                <a:srgbClr val="008D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Improving Chart </a:t>
            </a: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8463" y="1427163"/>
            <a:ext cx="1430337" cy="1122362"/>
          </a:xfrm>
          <a:prstGeom prst="rect">
            <a:avLst/>
          </a:prstGeom>
          <a:solidFill>
            <a:srgbClr val="054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606550"/>
            <a:ext cx="74453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43100" y="1871663"/>
            <a:ext cx="75723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en-US" altLang="en-US" sz="2400" dirty="0"/>
              <a:t>Standardization of USACE data formats</a:t>
            </a:r>
          </a:p>
          <a:p>
            <a:pPr algn="ctr" defTabSz="914400" eaLnBrk="1" hangingPunct="1">
              <a:buFont typeface="Arial" panose="020B0604020202020204" pitchFamily="34" charset="0"/>
              <a:buNone/>
            </a:pPr>
            <a:endParaRPr lang="en-US" altLang="en-US" sz="2400" dirty="0"/>
          </a:p>
        </p:txBody>
      </p:sp>
      <p:pic>
        <p:nvPicPr>
          <p:cNvPr id="8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17194"/>
          <a:stretch>
            <a:fillRect/>
          </a:stretch>
        </p:blipFill>
        <p:spPr bwMode="auto">
          <a:xfrm>
            <a:off x="1943100" y="2362200"/>
            <a:ext cx="5926138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943100" y="1371600"/>
            <a:ext cx="34432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54698"/>
                </a:solidFill>
              </a:rPr>
              <a:t>Provide timelier data</a:t>
            </a:r>
          </a:p>
        </p:txBody>
      </p:sp>
    </p:spTree>
    <p:extLst>
      <p:ext uri="{BB962C8B-B14F-4D97-AF65-F5344CB8AC3E}">
        <p14:creationId xmlns:p14="http://schemas.microsoft.com/office/powerpoint/2010/main" val="18610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Improving Chart </a:t>
            </a: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8463" y="1427163"/>
            <a:ext cx="1430337" cy="1122362"/>
          </a:xfrm>
          <a:prstGeom prst="rect">
            <a:avLst/>
          </a:prstGeom>
          <a:solidFill>
            <a:srgbClr val="054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606550"/>
            <a:ext cx="74453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1943100" y="1371600"/>
            <a:ext cx="34432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54698"/>
                </a:solidFill>
              </a:rPr>
              <a:t>Provide timelier data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43100" y="1871663"/>
            <a:ext cx="718978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en-US" altLang="en-US" sz="2400" dirty="0"/>
              <a:t>Standardization of USACE data formats</a:t>
            </a:r>
          </a:p>
          <a:p>
            <a:pPr algn="ctr" defTabSz="914400" eaLnBrk="1" hangingPunct="1">
              <a:buFont typeface="Arial" panose="020B0604020202020204" pitchFamily="34" charset="0"/>
              <a:buNone/>
            </a:pPr>
            <a:endParaRPr lang="en-US" altLang="en-US" sz="24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7" b="24001"/>
          <a:stretch>
            <a:fillRect/>
          </a:stretch>
        </p:blipFill>
        <p:spPr bwMode="auto">
          <a:xfrm>
            <a:off x="1943100" y="2363476"/>
            <a:ext cx="6048375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8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Improving Chart </a:t>
            </a:r>
            <a:r>
              <a:rPr lang="en-US" altLang="en-US" dirty="0" smtClean="0"/>
              <a:t>Content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1401" y="1169988"/>
            <a:ext cx="8102600" cy="647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en-US" sz="2800" dirty="0" smtClean="0">
                <a:solidFill>
                  <a:srgbClr val="054698"/>
                </a:solidFill>
                <a:latin typeface="+mn-lt"/>
              </a:rPr>
              <a:t>Data Consistency and general ENC clean-up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3325" y="1826229"/>
            <a:ext cx="6353629" cy="378332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5668" t="-12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Improving Chart </a:t>
            </a:r>
            <a:r>
              <a:rPr lang="en-US" dirty="0" smtClean="0"/>
              <a:t>Schemes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92313" y="1979613"/>
            <a:ext cx="6165850" cy="372427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8463" y="1427163"/>
            <a:ext cx="1430337" cy="1122362"/>
          </a:xfrm>
          <a:prstGeom prst="rect">
            <a:avLst/>
          </a:prstGeom>
          <a:solidFill>
            <a:srgbClr val="054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565275"/>
            <a:ext cx="8985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1954213" y="1370013"/>
            <a:ext cx="5165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54698"/>
                </a:solidFill>
              </a:rPr>
              <a:t>Create an orderly layout for ENCs</a:t>
            </a:r>
          </a:p>
        </p:txBody>
      </p:sp>
      <p:sp>
        <p:nvSpPr>
          <p:cNvPr id="9" name="Rectangle 8"/>
          <p:cNvSpPr/>
          <p:nvPr/>
        </p:nvSpPr>
        <p:spPr>
          <a:xfrm>
            <a:off x="1992313" y="1924050"/>
            <a:ext cx="6246812" cy="3767138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92313" y="1911350"/>
            <a:ext cx="6256337" cy="3779838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5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Improving Chart </a:t>
            </a:r>
            <a:r>
              <a:rPr lang="en-US" altLang="en-US" dirty="0" smtClean="0"/>
              <a:t>Schemes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74685" y="2242850"/>
            <a:ext cx="5926315" cy="3377106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5668" t="-12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8463" y="1427163"/>
            <a:ext cx="1430337" cy="1122362"/>
          </a:xfrm>
          <a:prstGeom prst="rect">
            <a:avLst/>
          </a:prstGeom>
          <a:solidFill>
            <a:srgbClr val="054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604963"/>
            <a:ext cx="11445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954213" y="1370013"/>
            <a:ext cx="5165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54698"/>
                </a:solidFill>
              </a:rPr>
              <a:t>Standardize Scales</a:t>
            </a:r>
            <a:endParaRPr lang="en-US" altLang="en-US" dirty="0">
              <a:solidFill>
                <a:srgbClr val="05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Declining use of Paper Nautical Charts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26" y="1496290"/>
            <a:ext cx="7133240" cy="4285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67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NOAA will continue making both raster (paper, RNC and PDF) and vector (ENC) nautical chart formats</a:t>
            </a:r>
          </a:p>
          <a:p>
            <a:r>
              <a:rPr lang="en-US" dirty="0"/>
              <a:t>Coast Survey is always exploring options that </a:t>
            </a:r>
            <a:r>
              <a:rPr lang="en-US" dirty="0" smtClean="0"/>
              <a:t>will </a:t>
            </a:r>
            <a:r>
              <a:rPr lang="en-US" dirty="0"/>
              <a:t>put resources to the best use updating </a:t>
            </a:r>
            <a:r>
              <a:rPr lang="en-US" dirty="0" smtClean="0"/>
              <a:t>products </a:t>
            </a:r>
            <a:r>
              <a:rPr lang="en-US" dirty="0"/>
              <a:t>that </a:t>
            </a:r>
            <a:r>
              <a:rPr lang="en-US" dirty="0" smtClean="0"/>
              <a:t>have </a:t>
            </a:r>
            <a:r>
              <a:rPr lang="en-US" dirty="0"/>
              <a:t>the greatest impact </a:t>
            </a:r>
            <a:r>
              <a:rPr lang="en-US" dirty="0" smtClean="0"/>
              <a:t>on </a:t>
            </a:r>
            <a:r>
              <a:rPr lang="en-US" dirty="0"/>
              <a:t>safety of navigation for mariners and recreational boaters</a:t>
            </a:r>
          </a:p>
          <a:p>
            <a:r>
              <a:rPr lang="en-US" dirty="0"/>
              <a:t>If </a:t>
            </a:r>
            <a:r>
              <a:rPr lang="en-US" dirty="0" smtClean="0"/>
              <a:t>use </a:t>
            </a:r>
            <a:r>
              <a:rPr lang="en-US" dirty="0"/>
              <a:t>of paper nautical charts continue to fall, NOAA may</a:t>
            </a:r>
            <a:br>
              <a:rPr lang="en-US" dirty="0"/>
            </a:br>
            <a:r>
              <a:rPr lang="en-US" dirty="0"/>
              <a:t>re-evaluate the paper chart suite to make it better suited </a:t>
            </a:r>
            <a:r>
              <a:rPr lang="en-US" dirty="0" smtClean="0"/>
              <a:t>for:</a:t>
            </a:r>
            <a:endParaRPr lang="en-US" dirty="0"/>
          </a:p>
          <a:p>
            <a:pPr lvl="1"/>
            <a:r>
              <a:rPr lang="en-US" dirty="0" smtClean="0"/>
              <a:t>Paper </a:t>
            </a:r>
            <a:r>
              <a:rPr lang="en-US" dirty="0"/>
              <a:t>chart back </a:t>
            </a:r>
            <a:r>
              <a:rPr lang="en-US" dirty="0" smtClean="0"/>
              <a:t>up,</a:t>
            </a:r>
            <a:endParaRPr lang="en-US" dirty="0"/>
          </a:p>
          <a:p>
            <a:pPr lvl="1"/>
            <a:r>
              <a:rPr lang="en-US" dirty="0" smtClean="0"/>
              <a:t>Recreational navigation, and</a:t>
            </a:r>
          </a:p>
          <a:p>
            <a:pPr lvl="1"/>
            <a:r>
              <a:rPr lang="en-US" dirty="0" smtClean="0"/>
              <a:t>Small </a:t>
            </a:r>
            <a:r>
              <a:rPr lang="en-US" dirty="0"/>
              <a:t>scale </a:t>
            </a:r>
            <a:r>
              <a:rPr lang="en-US" dirty="0" smtClean="0"/>
              <a:t>overview charts for voyage planning.</a:t>
            </a:r>
          </a:p>
          <a:p>
            <a:r>
              <a:rPr lang="en-US" dirty="0" smtClean="0"/>
              <a:t>Paper </a:t>
            </a:r>
            <a:r>
              <a:rPr lang="en-US" dirty="0"/>
              <a:t>nautical charts </a:t>
            </a:r>
            <a:r>
              <a:rPr lang="en-US" dirty="0" smtClean="0"/>
              <a:t>may eventually look a little different to better support these purposes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Commitment to </a:t>
            </a:r>
            <a:r>
              <a:rPr lang="en-US" dirty="0" smtClean="0"/>
              <a:t>Paper 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Chart Schemes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463" y="1427163"/>
            <a:ext cx="1430337" cy="1122362"/>
          </a:xfrm>
          <a:prstGeom prst="rect">
            <a:avLst/>
          </a:prstGeom>
          <a:solidFill>
            <a:srgbClr val="054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954213" y="1370013"/>
            <a:ext cx="5165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54698"/>
                </a:solidFill>
              </a:rPr>
              <a:t>Improve chart coverage</a:t>
            </a:r>
          </a:p>
        </p:txBody>
      </p:sp>
      <p:pic>
        <p:nvPicPr>
          <p:cNvPr id="8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604963"/>
            <a:ext cx="11445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81275" y="1936750"/>
            <a:ext cx="5211763" cy="3749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46375" y="3586163"/>
            <a:ext cx="51641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need image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1982788"/>
            <a:ext cx="51228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2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8463" y="1427163"/>
            <a:ext cx="1430337" cy="1122362"/>
          </a:xfrm>
          <a:prstGeom prst="rect">
            <a:avLst/>
          </a:prstGeom>
          <a:solidFill>
            <a:srgbClr val="054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Chart Schemes</a:t>
            </a:r>
          </a:p>
        </p:txBody>
      </p:sp>
      <p:pic>
        <p:nvPicPr>
          <p:cNvPr id="5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604963"/>
            <a:ext cx="11445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308100"/>
            <a:ext cx="671036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8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8463" y="1427163"/>
            <a:ext cx="1430337" cy="1122362"/>
          </a:xfrm>
          <a:prstGeom prst="rect">
            <a:avLst/>
          </a:prstGeom>
          <a:solidFill>
            <a:srgbClr val="054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Chart Schemes</a:t>
            </a:r>
          </a:p>
        </p:txBody>
      </p:sp>
      <p:pic>
        <p:nvPicPr>
          <p:cNvPr id="5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604963"/>
            <a:ext cx="11445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859821"/>
            <a:ext cx="6388100" cy="415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1943100" y="1343819"/>
            <a:ext cx="2768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54698"/>
                </a:solidFill>
              </a:rPr>
              <a:t>Chart on Demand</a:t>
            </a:r>
          </a:p>
        </p:txBody>
      </p:sp>
    </p:spTree>
    <p:extLst>
      <p:ext uri="{BB962C8B-B14F-4D97-AF65-F5344CB8AC3E}">
        <p14:creationId xmlns:p14="http://schemas.microsoft.com/office/powerpoint/2010/main" val="5681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Changing </a:t>
            </a:r>
            <a:r>
              <a:rPr lang="en-US" dirty="0" smtClean="0"/>
              <a:t>World</a:t>
            </a:r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89634" y="1232435"/>
            <a:ext cx="84296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54698"/>
                </a:solidFill>
              </a:rPr>
              <a:t>Ships are </a:t>
            </a:r>
            <a:r>
              <a:rPr lang="en-US" altLang="en-US" dirty="0" smtClean="0">
                <a:solidFill>
                  <a:srgbClr val="054698"/>
                </a:solidFill>
              </a:rPr>
              <a:t>growing,</a:t>
            </a:r>
            <a:br>
              <a:rPr lang="en-US" altLang="en-US" dirty="0" smtClean="0">
                <a:solidFill>
                  <a:srgbClr val="054698"/>
                </a:solidFill>
              </a:rPr>
            </a:br>
            <a:r>
              <a:rPr lang="en-US" altLang="en-US" dirty="0" smtClean="0">
                <a:solidFill>
                  <a:srgbClr val="054698"/>
                </a:solidFill>
              </a:rPr>
              <a:t>                        requirements </a:t>
            </a:r>
            <a:r>
              <a:rPr lang="en-US" altLang="en-US" dirty="0">
                <a:solidFill>
                  <a:srgbClr val="054698"/>
                </a:solidFill>
              </a:rPr>
              <a:t>are changing</a:t>
            </a:r>
            <a:r>
              <a:rPr lang="en-US" altLang="en-US" dirty="0" smtClean="0">
                <a:solidFill>
                  <a:srgbClr val="054698"/>
                </a:solidFill>
              </a:rPr>
              <a:t>,</a:t>
            </a:r>
            <a:br>
              <a:rPr lang="en-US" altLang="en-US" dirty="0" smtClean="0">
                <a:solidFill>
                  <a:srgbClr val="054698"/>
                </a:solidFill>
              </a:rPr>
            </a:br>
            <a:r>
              <a:rPr lang="en-US" altLang="en-US" dirty="0" smtClean="0">
                <a:solidFill>
                  <a:srgbClr val="054698"/>
                </a:solidFill>
              </a:rPr>
              <a:t>							                	technology </a:t>
            </a:r>
            <a:r>
              <a:rPr lang="en-US" altLang="en-US" dirty="0">
                <a:solidFill>
                  <a:srgbClr val="054698"/>
                </a:solidFill>
              </a:rPr>
              <a:t>is </a:t>
            </a:r>
            <a:r>
              <a:rPr lang="en-US" altLang="en-US" dirty="0" smtClean="0">
                <a:solidFill>
                  <a:srgbClr val="054698"/>
                </a:solidFill>
              </a:rPr>
              <a:t>advancing</a:t>
            </a:r>
            <a:endParaRPr lang="en-US" altLang="en-US" dirty="0">
              <a:solidFill>
                <a:srgbClr val="054698"/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3012220"/>
            <a:ext cx="9183688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14313" y="4256696"/>
            <a:ext cx="24003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Container ship size has increased four-fold in 30 years.</a:t>
            </a:r>
          </a:p>
        </p:txBody>
      </p:sp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3498850" y="4256696"/>
            <a:ext cx="2400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Use of electronic charts and ECDIS will soon be mandatory for all large commercial vessels.</a:t>
            </a:r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6881813" y="4256696"/>
            <a:ext cx="2197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Electronic chart display use is rising among recreational boaters.</a:t>
            </a:r>
          </a:p>
        </p:txBody>
      </p:sp>
    </p:spTree>
    <p:extLst>
      <p:ext uri="{BB962C8B-B14F-4D97-AF65-F5344CB8AC3E}">
        <p14:creationId xmlns:p14="http://schemas.microsoft.com/office/powerpoint/2010/main" val="28969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8463" y="1427163"/>
            <a:ext cx="1430337" cy="1122362"/>
          </a:xfrm>
          <a:prstGeom prst="rect">
            <a:avLst/>
          </a:prstGeom>
          <a:solidFill>
            <a:srgbClr val="054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Chart Schemes</a:t>
            </a:r>
          </a:p>
        </p:txBody>
      </p:sp>
      <p:pic>
        <p:nvPicPr>
          <p:cNvPr id="5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604963"/>
            <a:ext cx="11445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1943100" y="1343819"/>
            <a:ext cx="2768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54698"/>
                </a:solidFill>
              </a:rPr>
              <a:t>Chart on Demand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866107"/>
            <a:ext cx="6400800" cy="415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6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8463" y="1427163"/>
            <a:ext cx="1430337" cy="1122362"/>
          </a:xfrm>
          <a:prstGeom prst="rect">
            <a:avLst/>
          </a:prstGeom>
          <a:solidFill>
            <a:srgbClr val="054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Chart Schemes</a:t>
            </a:r>
          </a:p>
        </p:txBody>
      </p:sp>
      <p:pic>
        <p:nvPicPr>
          <p:cNvPr id="5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604963"/>
            <a:ext cx="11445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1943100" y="1343819"/>
            <a:ext cx="2768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54698"/>
                </a:solidFill>
              </a:rPr>
              <a:t>Chart on Demand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831398"/>
            <a:ext cx="6083300" cy="42901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85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Improving Chart Production </a:t>
            </a:r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8463" y="1427163"/>
            <a:ext cx="1430337" cy="1122362"/>
          </a:xfrm>
          <a:prstGeom prst="rect">
            <a:avLst/>
          </a:prstGeom>
          <a:solidFill>
            <a:srgbClr val="054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954213" y="1370013"/>
            <a:ext cx="5165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54698"/>
                </a:solidFill>
              </a:rPr>
              <a:t>Increase efficiency</a:t>
            </a:r>
          </a:p>
        </p:txBody>
      </p:sp>
      <p:pic>
        <p:nvPicPr>
          <p:cNvPr id="8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503363"/>
            <a:ext cx="1243013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54213" y="1820863"/>
            <a:ext cx="7000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Direct input of USCG light list data into production</a:t>
            </a:r>
            <a:endParaRPr lang="en-US" altLang="en-US" sz="2400" i="1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2336800"/>
            <a:ext cx="596582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3308350"/>
            <a:ext cx="5556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rved Right Arrow 11"/>
          <p:cNvSpPr/>
          <p:nvPr/>
        </p:nvSpPr>
        <p:spPr>
          <a:xfrm flipH="1">
            <a:off x="7870251" y="3038475"/>
            <a:ext cx="919163" cy="1684338"/>
          </a:xfrm>
          <a:prstGeom prst="curvedRightArrow">
            <a:avLst>
              <a:gd name="adj1" fmla="val 20787"/>
              <a:gd name="adj2" fmla="val 35019"/>
              <a:gd name="adj3" fmla="val 25000"/>
            </a:avLst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6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Marine Spatial Data </a:t>
            </a:r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4788" y="1417638"/>
            <a:ext cx="405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54698"/>
                </a:solidFill>
              </a:rPr>
              <a:t>Open data policy MSDI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50" y="1976438"/>
            <a:ext cx="7939088" cy="3498850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079625"/>
            <a:ext cx="77089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15" y="567815"/>
            <a:ext cx="5722371" cy="57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5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61" y="2129590"/>
            <a:ext cx="7844589" cy="395943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IMO Mandate for use of ECDIS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0654" y="1117004"/>
            <a:ext cx="8764713" cy="3171036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2012: International Maritime Organization (IMO) starts phasing in requirement for ECDIS use by commercial vessels on international voyages</a:t>
            </a:r>
            <a:endParaRPr lang="en-US" dirty="0">
              <a:solidFill>
                <a:srgbClr val="0546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 rot="21167673">
            <a:off x="1080714" y="2726732"/>
            <a:ext cx="7114385" cy="2398770"/>
          </a:xfrm>
          <a:solidFill>
            <a:schemeClr val="bg1"/>
          </a:solidFill>
          <a:ln w="38100">
            <a:solidFill>
              <a:srgbClr val="054698"/>
            </a:solidFill>
          </a:ln>
        </p:spPr>
        <p:txBody>
          <a:bodyPr anchor="ctr">
            <a:noAutofit/>
          </a:bodyPr>
          <a:lstStyle/>
          <a:p>
            <a:pPr marL="288925" indent="0">
              <a:buNone/>
            </a:pPr>
            <a:r>
              <a:rPr lang="en-US" dirty="0" smtClean="0">
                <a:solidFill>
                  <a:srgbClr val="054698"/>
                </a:solidFill>
              </a:rPr>
              <a:t>July 2018: Transition to ECDIS mandate ends.</a:t>
            </a:r>
          </a:p>
          <a:p>
            <a:pPr marL="288925" indent="0">
              <a:buNone/>
            </a:pPr>
            <a:r>
              <a:rPr lang="en-US" dirty="0" smtClean="0">
                <a:solidFill>
                  <a:srgbClr val="054698"/>
                </a:solidFill>
              </a:rPr>
              <a:t>Use of ECDIS will be required for all:</a:t>
            </a:r>
          </a:p>
          <a:p>
            <a:pPr marL="974725" lvl="1"/>
            <a:r>
              <a:rPr lang="en-US" dirty="0" smtClean="0">
                <a:solidFill>
                  <a:srgbClr val="008DE7"/>
                </a:solidFill>
              </a:rPr>
              <a:t>Passenger ships &gt; 500 Gross Tons</a:t>
            </a:r>
          </a:p>
          <a:p>
            <a:pPr marL="974725" lvl="1"/>
            <a:r>
              <a:rPr lang="en-US" dirty="0" smtClean="0">
                <a:solidFill>
                  <a:srgbClr val="008DE7"/>
                </a:solidFill>
              </a:rPr>
              <a:t>Tankers &gt; </a:t>
            </a:r>
            <a:r>
              <a:rPr lang="en-US" dirty="0">
                <a:solidFill>
                  <a:srgbClr val="008DE7"/>
                </a:solidFill>
              </a:rPr>
              <a:t>3,000 Gross </a:t>
            </a:r>
            <a:r>
              <a:rPr lang="en-US" dirty="0" smtClean="0">
                <a:solidFill>
                  <a:srgbClr val="008DE7"/>
                </a:solidFill>
              </a:rPr>
              <a:t>Tons</a:t>
            </a:r>
          </a:p>
          <a:p>
            <a:pPr marL="974725" lvl="1"/>
            <a:r>
              <a:rPr lang="en-US" dirty="0" smtClean="0">
                <a:solidFill>
                  <a:srgbClr val="008DE7"/>
                </a:solidFill>
              </a:rPr>
              <a:t>Cargo vessels </a:t>
            </a:r>
            <a:r>
              <a:rPr lang="en-US" dirty="0">
                <a:solidFill>
                  <a:srgbClr val="008DE7"/>
                </a:solidFill>
              </a:rPr>
              <a:t>&gt; 3,000 Gross </a:t>
            </a:r>
            <a:r>
              <a:rPr lang="en-US" dirty="0" smtClean="0">
                <a:solidFill>
                  <a:srgbClr val="008DE7"/>
                </a:solidFill>
              </a:rPr>
              <a:t>Tons</a:t>
            </a:r>
            <a:endParaRPr lang="en-US" dirty="0">
              <a:solidFill>
                <a:srgbClr val="008D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32096" y="1196427"/>
            <a:ext cx="8387163" cy="3592549"/>
          </a:xfrm>
        </p:spPr>
        <p:txBody>
          <a:bodyPr/>
          <a:lstStyle/>
          <a:p>
            <a:r>
              <a:rPr lang="en-US" dirty="0" smtClean="0">
                <a:solidFill>
                  <a:srgbClr val="054698"/>
                </a:solidFill>
              </a:rPr>
              <a:t>2016 – USCG authorizes use of ENC for navigation by commercial vessels on domestic voyages in US waters</a:t>
            </a:r>
          </a:p>
          <a:p>
            <a:r>
              <a:rPr lang="en-US" dirty="0" smtClean="0">
                <a:solidFill>
                  <a:srgbClr val="054698"/>
                </a:solidFill>
              </a:rPr>
              <a:t>Simpler, cheaper Electronic Charting Systems (ECS) may be used to display ENC data</a:t>
            </a:r>
          </a:p>
          <a:p>
            <a:r>
              <a:rPr lang="en-US" dirty="0" smtClean="0">
                <a:solidFill>
                  <a:srgbClr val="054698"/>
                </a:solidFill>
              </a:rPr>
              <a:t>Paper nautical charts may still be used, but will not be required if an ECS with ENCs is being employed </a:t>
            </a:r>
            <a:endParaRPr lang="en-US" dirty="0">
              <a:solidFill>
                <a:srgbClr val="054698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Coast Guard Carriage Requirements</a:t>
            </a:r>
            <a:endParaRPr lang="en-US" dirty="0"/>
          </a:p>
        </p:txBody>
      </p:sp>
      <p:sp>
        <p:nvSpPr>
          <p:cNvPr id="6" name="Flowchart: Process 5"/>
          <p:cNvSpPr/>
          <p:nvPr/>
        </p:nvSpPr>
        <p:spPr>
          <a:xfrm>
            <a:off x="263803" y="4877693"/>
            <a:ext cx="8599764" cy="98699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USCG </a:t>
            </a:r>
            <a:r>
              <a:rPr lang="en-US" b="1" dirty="0" smtClean="0">
                <a:solidFill>
                  <a:schemeClr val="bg1"/>
                </a:solidFill>
              </a:rPr>
              <a:t>NVIC 16-1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“Use of Electronic Charts and Publications In Lieu of Paper Charts” is at: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en-US" b="1" dirty="0">
                <a:solidFill>
                  <a:schemeClr val="bg1"/>
                </a:solidFill>
                <a:hlinkClick r:id="rId3"/>
              </a:rPr>
              <a:t>://www.navcen.uscg.gov/pdf/electronic_charting/NVIC_01-16_electronic_charts_and_publications.pdf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Charting Plan Overview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646113" y="1177925"/>
            <a:ext cx="7593012" cy="407988"/>
            <a:chOff x="646113" y="1177925"/>
            <a:chExt cx="7593012" cy="407988"/>
          </a:xfrm>
        </p:grpSpPr>
        <p:sp>
          <p:nvSpPr>
            <p:cNvPr id="5" name="TextBox 46"/>
            <p:cNvSpPr txBox="1">
              <a:spLocks noChangeArrowheads="1"/>
            </p:cNvSpPr>
            <p:nvPr/>
          </p:nvSpPr>
          <p:spPr bwMode="auto">
            <a:xfrm>
              <a:off x="646113" y="1177925"/>
              <a:ext cx="1185862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54698"/>
                  </a:solidFill>
                </a:rPr>
                <a:t>Purpose</a:t>
              </a:r>
            </a:p>
          </p:txBody>
        </p:sp>
        <p:sp>
          <p:nvSpPr>
            <p:cNvPr id="7" name="TextBox 48"/>
            <p:cNvSpPr txBox="1">
              <a:spLocks noChangeArrowheads="1"/>
            </p:cNvSpPr>
            <p:nvPr/>
          </p:nvSpPr>
          <p:spPr bwMode="auto">
            <a:xfrm>
              <a:off x="1766888" y="1203325"/>
              <a:ext cx="64722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54698"/>
                  </a:solidFill>
                </a:rPr>
                <a:t>Improve NOAA nautical chart coverage, products, and distribution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2300" y="4288518"/>
            <a:ext cx="8293100" cy="687387"/>
            <a:chOff x="622300" y="4545013"/>
            <a:chExt cx="8293100" cy="687387"/>
          </a:xfrm>
        </p:grpSpPr>
        <p:sp>
          <p:nvSpPr>
            <p:cNvPr id="8" name="TextBox 49"/>
            <p:cNvSpPr txBox="1">
              <a:spLocks noChangeArrowheads="1"/>
            </p:cNvSpPr>
            <p:nvPr/>
          </p:nvSpPr>
          <p:spPr bwMode="auto">
            <a:xfrm>
              <a:off x="1747838" y="4586288"/>
              <a:ext cx="7167562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54698"/>
                  </a:solidFill>
                </a:rPr>
                <a:t>Ease of access to more precise, higher-resolution charts that deliver the most up-to-date navigation information possible</a:t>
              </a:r>
            </a:p>
          </p:txBody>
        </p:sp>
        <p:sp>
          <p:nvSpPr>
            <p:cNvPr id="9" name="TextBox 50"/>
            <p:cNvSpPr txBox="1">
              <a:spLocks noChangeArrowheads="1"/>
            </p:cNvSpPr>
            <p:nvPr/>
          </p:nvSpPr>
          <p:spPr bwMode="auto">
            <a:xfrm>
              <a:off x="622300" y="4545013"/>
              <a:ext cx="1209675" cy="40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054698"/>
                  </a:solidFill>
                </a:rPr>
                <a:t>Outcome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763" y="1664185"/>
            <a:ext cx="8870950" cy="2536825"/>
            <a:chOff x="4763" y="1790700"/>
            <a:chExt cx="8870950" cy="2536825"/>
          </a:xfrm>
        </p:grpSpPr>
        <p:sp>
          <p:nvSpPr>
            <p:cNvPr id="6" name="TextBox 47"/>
            <p:cNvSpPr txBox="1">
              <a:spLocks noChangeArrowheads="1"/>
            </p:cNvSpPr>
            <p:nvPr/>
          </p:nvSpPr>
          <p:spPr bwMode="auto">
            <a:xfrm>
              <a:off x="4763" y="1790700"/>
              <a:ext cx="1838325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054698"/>
                  </a:solidFill>
                </a:rPr>
                <a:t>Improvements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31975" y="1917700"/>
              <a:ext cx="1700213" cy="1171575"/>
            </a:xfrm>
            <a:prstGeom prst="rect">
              <a:avLst/>
            </a:prstGeom>
            <a:solidFill>
              <a:srgbClr val="054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54698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19500" y="1920875"/>
              <a:ext cx="1698625" cy="1169988"/>
            </a:xfrm>
            <a:prstGeom prst="rect">
              <a:avLst/>
            </a:prstGeom>
            <a:solidFill>
              <a:srgbClr val="008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54698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00675" y="1917700"/>
              <a:ext cx="1698625" cy="1171575"/>
            </a:xfrm>
            <a:prstGeom prst="rect">
              <a:avLst/>
            </a:prstGeom>
            <a:solidFill>
              <a:srgbClr val="054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54698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77088" y="1920875"/>
              <a:ext cx="1698625" cy="1169988"/>
            </a:xfrm>
            <a:prstGeom prst="rect">
              <a:avLst/>
            </a:prstGeom>
            <a:solidFill>
              <a:srgbClr val="008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54698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31975" y="3192463"/>
              <a:ext cx="1700213" cy="1133475"/>
            </a:xfrm>
            <a:prstGeom prst="rect">
              <a:avLst/>
            </a:prstGeom>
            <a:solidFill>
              <a:srgbClr val="008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54698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19500" y="3195638"/>
              <a:ext cx="1698625" cy="1131887"/>
            </a:xfrm>
            <a:prstGeom prst="rect">
              <a:avLst/>
            </a:prstGeom>
            <a:solidFill>
              <a:srgbClr val="054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54698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00675" y="3192463"/>
              <a:ext cx="1698625" cy="1133475"/>
            </a:xfrm>
            <a:prstGeom prst="rect">
              <a:avLst/>
            </a:prstGeom>
            <a:solidFill>
              <a:srgbClr val="008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54698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77088" y="3195638"/>
              <a:ext cx="1698625" cy="1131887"/>
            </a:xfrm>
            <a:prstGeom prst="rect">
              <a:avLst/>
            </a:prstGeom>
            <a:solidFill>
              <a:srgbClr val="054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54698"/>
                </a:solidFill>
              </a:endParaRPr>
            </a:p>
          </p:txBody>
        </p:sp>
        <p:pic>
          <p:nvPicPr>
            <p:cNvPr id="18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2549525"/>
              <a:ext cx="554037" cy="50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60"/>
            <p:cNvSpPr txBox="1">
              <a:spLocks noChangeArrowheads="1"/>
            </p:cNvSpPr>
            <p:nvPr/>
          </p:nvSpPr>
          <p:spPr bwMode="auto">
            <a:xfrm>
              <a:off x="1758950" y="1912938"/>
              <a:ext cx="186055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</a:rPr>
                <a:t>Reduce</a:t>
              </a:r>
              <a:r>
                <a:rPr lang="en-US" altLang="en-US" sz="1600">
                  <a:solidFill>
                    <a:srgbClr val="FFFFFF"/>
                  </a:solidFill>
                </a:rPr>
                <a:t> </a:t>
              </a: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</a:rPr>
                <a:t>unwarranted </a:t>
              </a:r>
            </a:p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</a:rPr>
                <a:t>alarms</a:t>
              </a:r>
            </a:p>
          </p:txBody>
        </p:sp>
        <p:sp>
          <p:nvSpPr>
            <p:cNvPr id="20" name="TextBox 61"/>
            <p:cNvSpPr txBox="1">
              <a:spLocks noChangeArrowheads="1"/>
            </p:cNvSpPr>
            <p:nvPr/>
          </p:nvSpPr>
          <p:spPr bwMode="auto">
            <a:xfrm>
              <a:off x="3641725" y="1970088"/>
              <a:ext cx="169703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</a:rPr>
                <a:t>Convert</a:t>
              </a:r>
              <a:r>
                <a:rPr lang="en-US" altLang="en-US" sz="1600">
                  <a:solidFill>
                    <a:srgbClr val="FFFFFF"/>
                  </a:solidFill>
                </a:rPr>
                <a:t> to metric</a:t>
              </a:r>
            </a:p>
          </p:txBody>
        </p:sp>
        <p:sp>
          <p:nvSpPr>
            <p:cNvPr id="21" name="TextBox 62"/>
            <p:cNvSpPr txBox="1">
              <a:spLocks noChangeArrowheads="1"/>
            </p:cNvSpPr>
            <p:nvPr/>
          </p:nvSpPr>
          <p:spPr bwMode="auto">
            <a:xfrm>
              <a:off x="5618163" y="1938338"/>
              <a:ext cx="1263650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</a:rPr>
                <a:t>Provide</a:t>
              </a:r>
            </a:p>
            <a:p>
              <a:pPr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</a:rPr>
                <a:t>timelier data</a:t>
              </a:r>
            </a:p>
          </p:txBody>
        </p:sp>
        <p:sp>
          <p:nvSpPr>
            <p:cNvPr id="22" name="TextBox 63"/>
            <p:cNvSpPr txBox="1">
              <a:spLocks noChangeArrowheads="1"/>
            </p:cNvSpPr>
            <p:nvPr/>
          </p:nvSpPr>
          <p:spPr bwMode="auto">
            <a:xfrm>
              <a:off x="7285038" y="1938338"/>
              <a:ext cx="1490662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</a:rPr>
                <a:t>Improve</a:t>
              </a:r>
            </a:p>
            <a:p>
              <a:pPr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</a:rPr>
                <a:t>chart coverage</a:t>
              </a:r>
            </a:p>
          </p:txBody>
        </p:sp>
        <p:pic>
          <p:nvPicPr>
            <p:cNvPr id="23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738" y="2328863"/>
              <a:ext cx="639762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263" y="2514600"/>
              <a:ext cx="425450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088" y="3754438"/>
              <a:ext cx="4699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163" y="3741738"/>
              <a:ext cx="4953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68"/>
            <p:cNvSpPr txBox="1">
              <a:spLocks noChangeArrowheads="1"/>
            </p:cNvSpPr>
            <p:nvPr/>
          </p:nvSpPr>
          <p:spPr bwMode="auto">
            <a:xfrm>
              <a:off x="5311775" y="3176588"/>
              <a:ext cx="1876425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</a:rPr>
                <a:t>Improve</a:t>
              </a:r>
              <a:r>
                <a:rPr lang="en-US" altLang="en-US" sz="1600">
                  <a:solidFill>
                    <a:srgbClr val="FFFFFF"/>
                  </a:solidFill>
                </a:rPr>
                <a:t> chart update information</a:t>
              </a:r>
            </a:p>
          </p:txBody>
        </p:sp>
        <p:sp>
          <p:nvSpPr>
            <p:cNvPr id="28" name="TextBox 69"/>
            <p:cNvSpPr txBox="1">
              <a:spLocks noChangeArrowheads="1"/>
            </p:cNvSpPr>
            <p:nvPr/>
          </p:nvSpPr>
          <p:spPr bwMode="auto">
            <a:xfrm>
              <a:off x="3805238" y="3225800"/>
              <a:ext cx="1327150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</a:rPr>
                <a:t>Reduce </a:t>
              </a:r>
            </a:p>
            <a:p>
              <a:pPr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</a:rPr>
                <a:t>uncertainties</a:t>
              </a:r>
            </a:p>
          </p:txBody>
        </p:sp>
        <p:sp>
          <p:nvSpPr>
            <p:cNvPr id="29" name="TextBox 70"/>
            <p:cNvSpPr txBox="1">
              <a:spLocks noChangeArrowheads="1"/>
            </p:cNvSpPr>
            <p:nvPr/>
          </p:nvSpPr>
          <p:spPr bwMode="auto">
            <a:xfrm>
              <a:off x="2006600" y="3225800"/>
              <a:ext cx="1436688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</a:rPr>
                <a:t>Create</a:t>
              </a:r>
              <a:r>
                <a:rPr lang="en-US" altLang="en-US" sz="1600">
                  <a:solidFill>
                    <a:srgbClr val="FFFFFF"/>
                  </a:solidFill>
                </a:rPr>
                <a:t> an orderly layout</a:t>
              </a:r>
            </a:p>
          </p:txBody>
        </p:sp>
        <p:sp>
          <p:nvSpPr>
            <p:cNvPr id="30" name="TextBox 71"/>
            <p:cNvSpPr txBox="1">
              <a:spLocks noChangeArrowheads="1"/>
            </p:cNvSpPr>
            <p:nvPr/>
          </p:nvSpPr>
          <p:spPr bwMode="auto">
            <a:xfrm>
              <a:off x="7177088" y="3198813"/>
              <a:ext cx="1698625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8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FFFF"/>
                  </a:solidFill>
                </a:rPr>
                <a:t>Increase</a:t>
              </a:r>
              <a:r>
                <a:rPr lang="en-US" altLang="en-US" sz="1600">
                  <a:solidFill>
                    <a:srgbClr val="FFFFFF"/>
                  </a:solidFill>
                </a:rPr>
                <a:t> efficiency</a:t>
              </a:r>
            </a:p>
          </p:txBody>
        </p:sp>
        <p:pic>
          <p:nvPicPr>
            <p:cNvPr id="31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0263" y="3695700"/>
              <a:ext cx="7842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350" y="2414588"/>
              <a:ext cx="1009650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150" y="3630613"/>
              <a:ext cx="887413" cy="68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Box 75"/>
          <p:cNvSpPr txBox="1">
            <a:spLocks noChangeArrowheads="1"/>
          </p:cNvSpPr>
          <p:nvPr/>
        </p:nvSpPr>
        <p:spPr bwMode="auto">
          <a:xfrm>
            <a:off x="1205490" y="5183481"/>
            <a:ext cx="6780501" cy="707886"/>
          </a:xfrm>
          <a:prstGeom prst="rect">
            <a:avLst/>
          </a:prstGeom>
          <a:noFill/>
          <a:ln w="19050">
            <a:solidFill>
              <a:srgbClr val="008D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rgbClr val="054698"/>
                </a:solidFill>
              </a:rPr>
              <a:t>Public comment period for Feb 2017 draft ended  June 30, 2017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rgbClr val="054698"/>
                </a:solidFill>
              </a:rPr>
              <a:t>Updated final version was released Oct 2017</a:t>
            </a:r>
            <a:endParaRPr lang="en-US" altLang="en-US" sz="2000" i="1" dirty="0">
              <a:solidFill>
                <a:srgbClr val="05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32096" y="1196427"/>
            <a:ext cx="8553271" cy="5584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54698"/>
                </a:solidFill>
              </a:rPr>
              <a:t>Actions </a:t>
            </a:r>
            <a:r>
              <a:rPr lang="en-US" sz="3200" dirty="0" smtClean="0">
                <a:solidFill>
                  <a:srgbClr val="054698"/>
                </a:solidFill>
              </a:rPr>
              <a:t>to improve </a:t>
            </a:r>
            <a:r>
              <a:rPr lang="en-US" sz="3200" dirty="0">
                <a:solidFill>
                  <a:srgbClr val="054698"/>
                </a:solidFill>
              </a:rPr>
              <a:t>charting and marine </a:t>
            </a:r>
            <a:r>
              <a:rPr lang="en-US" sz="3200" dirty="0" smtClean="0">
                <a:solidFill>
                  <a:srgbClr val="054698"/>
                </a:solidFill>
              </a:rPr>
              <a:t>navigation</a:t>
            </a:r>
            <a:endParaRPr lang="en-US" sz="3200" dirty="0">
              <a:solidFill>
                <a:srgbClr val="054698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Transforming Nautical </a:t>
            </a:r>
            <a:r>
              <a:rPr lang="en-US" dirty="0" smtClean="0"/>
              <a:t>Charting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34061" y="1926101"/>
            <a:ext cx="6485940" cy="2756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5469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Improving Chart Updates</a:t>
            </a:r>
          </a:p>
          <a:p>
            <a:r>
              <a:rPr lang="en-US" sz="2800" dirty="0"/>
              <a:t>Improving Chart Content</a:t>
            </a:r>
          </a:p>
          <a:p>
            <a:r>
              <a:rPr lang="en-US" sz="2800" dirty="0"/>
              <a:t>Improving Chart Schemes</a:t>
            </a:r>
          </a:p>
          <a:p>
            <a:r>
              <a:rPr lang="en-US" sz="2800" dirty="0"/>
              <a:t>Improving Chart Production Efficiency</a:t>
            </a:r>
          </a:p>
          <a:p>
            <a:r>
              <a:rPr lang="en-US" sz="2800" dirty="0"/>
              <a:t>MSDI and Open </a:t>
            </a:r>
            <a:r>
              <a:rPr lang="en-US" sz="2800" dirty="0" smtClean="0"/>
              <a:t>Data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22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Improving Chart </a:t>
            </a:r>
            <a:r>
              <a:rPr lang="en-US" altLang="en-US" dirty="0" smtClean="0"/>
              <a:t>Updates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12975" y="1951038"/>
            <a:ext cx="6237288" cy="3549650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225" y="1352550"/>
            <a:ext cx="1430338" cy="1120775"/>
          </a:xfrm>
          <a:prstGeom prst="rect">
            <a:avLst/>
          </a:prstGeom>
          <a:solidFill>
            <a:srgbClr val="054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463675"/>
            <a:ext cx="12049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978025"/>
            <a:ext cx="61690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2074863" y="1249363"/>
            <a:ext cx="51419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54698"/>
                </a:solidFill>
              </a:rPr>
              <a:t>Improve chart update information</a:t>
            </a:r>
          </a:p>
        </p:txBody>
      </p:sp>
    </p:spTree>
    <p:extLst>
      <p:ext uri="{BB962C8B-B14F-4D97-AF65-F5344CB8AC3E}">
        <p14:creationId xmlns:p14="http://schemas.microsoft.com/office/powerpoint/2010/main" val="11860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Improving Chart </a:t>
            </a:r>
            <a:r>
              <a:rPr lang="en-US" altLang="en-US" dirty="0" smtClean="0"/>
              <a:t>Content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3225" y="1428750"/>
            <a:ext cx="1430338" cy="1120775"/>
          </a:xfrm>
          <a:prstGeom prst="rect">
            <a:avLst/>
          </a:prstGeom>
          <a:solidFill>
            <a:srgbClr val="054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8463" y="3081623"/>
            <a:ext cx="1430337" cy="1120775"/>
          </a:xfrm>
          <a:prstGeom prst="rect">
            <a:avLst/>
          </a:prstGeom>
          <a:solidFill>
            <a:srgbClr val="054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541463"/>
            <a:ext cx="83343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180048"/>
            <a:ext cx="10064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2116138" y="2957513"/>
            <a:ext cx="48180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54698"/>
                </a:solidFill>
              </a:rPr>
              <a:t>Reduce unwarranted alarms &amp;</a:t>
            </a:r>
          </a:p>
          <a:p>
            <a:pPr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54698"/>
                </a:solidFill>
              </a:rPr>
              <a:t>isolated danger symbolization</a:t>
            </a:r>
          </a:p>
        </p:txBody>
      </p:sp>
      <p:pic>
        <p:nvPicPr>
          <p:cNvPr id="10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3984625"/>
            <a:ext cx="1595437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3941763"/>
            <a:ext cx="1595438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871913" y="3932238"/>
            <a:ext cx="16192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ECDIS display of wrecks with an "isolated danger" symbol </a:t>
            </a:r>
            <a:endParaRPr lang="en-US" altLang="en-US" sz="3200">
              <a:cs typeface="Times New Roman" panose="02020603050405020304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135813" y="3881438"/>
            <a:ext cx="17684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“Normal” ECDIS display of the same two "non-dangerous" and one "dangerous" wrecks</a:t>
            </a: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1324556"/>
            <a:ext cx="6788150" cy="141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7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Improving Chart </a:t>
            </a:r>
            <a:r>
              <a:rPr lang="en-US" altLang="en-US" dirty="0" smtClean="0"/>
              <a:t>Content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8463" y="1427163"/>
            <a:ext cx="1430337" cy="1122362"/>
          </a:xfrm>
          <a:prstGeom prst="rect">
            <a:avLst/>
          </a:prstGeom>
          <a:solidFill>
            <a:srgbClr val="054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606550"/>
            <a:ext cx="74453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1943100" y="1371600"/>
            <a:ext cx="34432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54698"/>
                </a:solidFill>
              </a:rPr>
              <a:t>Provide timelier data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43100" y="1871663"/>
            <a:ext cx="75723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en-US" altLang="en-US" sz="2400" dirty="0"/>
              <a:t>Standardization of USACE data formats</a:t>
            </a:r>
          </a:p>
          <a:p>
            <a:pPr algn="ctr" defTabSz="914400" eaLnBrk="1" hangingPunct="1">
              <a:buFont typeface="Arial" panose="020B0604020202020204" pitchFamily="34" charset="0"/>
              <a:buNone/>
            </a:pPr>
            <a:endParaRPr lang="en-US" altLang="en-US" sz="24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" t="4787" b="-3"/>
          <a:stretch>
            <a:fillRect/>
          </a:stretch>
        </p:blipFill>
        <p:spPr bwMode="auto">
          <a:xfrm>
            <a:off x="1943100" y="2362200"/>
            <a:ext cx="5926138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1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4228</TotalTime>
  <Words>570</Words>
  <Application>Microsoft Office PowerPoint</Application>
  <PresentationFormat>On-screen Show (4:3)</PresentationFormat>
  <Paragraphs>123</Paragraphs>
  <Slides>24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A Changing World</vt:lpstr>
      <vt:lpstr>IMO Mandate for use of ECDIS</vt:lpstr>
      <vt:lpstr>U.S. Coast Guard Carriage Requirements</vt:lpstr>
      <vt:lpstr>National Charting Plan Overview</vt:lpstr>
      <vt:lpstr>Transforming Nautical Charting</vt:lpstr>
      <vt:lpstr>Improving Chart Updates</vt:lpstr>
      <vt:lpstr>Improving Chart Content</vt:lpstr>
      <vt:lpstr>Improving Chart Content</vt:lpstr>
      <vt:lpstr>Improving Chart Content</vt:lpstr>
      <vt:lpstr>Improving Chart Content</vt:lpstr>
      <vt:lpstr>Improving Chart Content</vt:lpstr>
      <vt:lpstr>Improving Chart Schemes</vt:lpstr>
      <vt:lpstr>Improving Chart Schemes</vt:lpstr>
      <vt:lpstr>Declining use of Paper Nautical Charts</vt:lpstr>
      <vt:lpstr>Commitment to Paper Charts</vt:lpstr>
      <vt:lpstr>Improving Chart Schemes</vt:lpstr>
      <vt:lpstr>Improving Chart Schemes</vt:lpstr>
      <vt:lpstr>Improving Chart Schemes</vt:lpstr>
      <vt:lpstr>Improving Chart Schemes</vt:lpstr>
      <vt:lpstr>Improving Chart Schemes</vt:lpstr>
      <vt:lpstr>Improving Chart Production Efficiency</vt:lpstr>
      <vt:lpstr>Marine Spatial Data Infrastructure</vt:lpstr>
      <vt:lpstr>PowerPoint Presentation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Crossett</dc:creator>
  <cp:lastModifiedBy>Christina Fandel</cp:lastModifiedBy>
  <cp:revision>250</cp:revision>
  <cp:lastPrinted>2017-09-08T15:44:44Z</cp:lastPrinted>
  <dcterms:created xsi:type="dcterms:W3CDTF">2017-03-02T00:26:29Z</dcterms:created>
  <dcterms:modified xsi:type="dcterms:W3CDTF">2017-10-10T21:40:22Z</dcterms:modified>
</cp:coreProperties>
</file>