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x-msvide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13"/>
  </p:notesMasterIdLst>
  <p:sldIdLst>
    <p:sldId id="257" r:id="rId2"/>
    <p:sldId id="270" r:id="rId3"/>
    <p:sldId id="262" r:id="rId4"/>
    <p:sldId id="259" r:id="rId5"/>
    <p:sldId id="267" r:id="rId6"/>
    <p:sldId id="263" r:id="rId7"/>
    <p:sldId id="264" r:id="rId8"/>
    <p:sldId id="265" r:id="rId9"/>
    <p:sldId id="268" r:id="rId10"/>
    <p:sldId id="266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4698"/>
    <a:srgbClr val="008D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82" autoAdjust="0"/>
    <p:restoredTop sz="87591" autoAdjust="0"/>
  </p:normalViewPr>
  <p:slideViewPr>
    <p:cSldViewPr snapToGrid="0">
      <p:cViewPr varScale="1">
        <p:scale>
          <a:sx n="101" d="100"/>
          <a:sy n="101" d="100"/>
        </p:scale>
        <p:origin x="172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CAF187-4864-4B87-8117-9AB34039501D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FA7255-6C7D-4B0F-88E4-81F231FAB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181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7255-6C7D-4B0F-88E4-81F231FABF6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88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7255-6C7D-4B0F-88E4-81F231FABF6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12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7255-6C7D-4B0F-88E4-81F231FABF6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75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7255-6C7D-4B0F-88E4-81F231FABF6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786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7255-6C7D-4B0F-88E4-81F231FABF6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805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7255-6C7D-4B0F-88E4-81F231FABF6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01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7255-6C7D-4B0F-88E4-81F231FABF6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9813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7255-6C7D-4B0F-88E4-81F231FABF6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873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7255-6C7D-4B0F-88E4-81F231FABF6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532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3A07-5228-40D8-B323-9594B85F66F0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A289-20B8-4B02-A79D-5FE2045D7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920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3A07-5228-40D8-B323-9594B85F66F0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A289-20B8-4B02-A79D-5FE2045D7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463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3A07-5228-40D8-B323-9594B85F66F0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A289-20B8-4B02-A79D-5FE2045D7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529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3A07-5228-40D8-B323-9594B85F66F0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A289-20B8-4B02-A79D-5FE2045D7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88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3A07-5228-40D8-B323-9594B85F66F0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A289-20B8-4B02-A79D-5FE2045D7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679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3A07-5228-40D8-B323-9594B85F66F0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A289-20B8-4B02-A79D-5FE2045D7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421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3A07-5228-40D8-B323-9594B85F66F0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A289-20B8-4B02-A79D-5FE2045D7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18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3A07-5228-40D8-B323-9594B85F66F0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A289-20B8-4B02-A79D-5FE2045D7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585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3A07-5228-40D8-B323-9594B85F66F0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A289-20B8-4B02-A79D-5FE2045D7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700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3A07-5228-40D8-B323-9594B85F66F0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A289-20B8-4B02-A79D-5FE2045D7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77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3A07-5228-40D8-B323-9594B85F66F0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A289-20B8-4B02-A79D-5FE2045D7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494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E3A07-5228-40D8-B323-9594B85F66F0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FA289-20B8-4B02-A79D-5FE2045D7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3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934" t="40923" r="1823" b="9647"/>
          <a:stretch/>
        </p:blipFill>
        <p:spPr>
          <a:xfrm>
            <a:off x="2688" y="2218"/>
            <a:ext cx="9155097" cy="257383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0630" y="6131105"/>
            <a:ext cx="9144000" cy="744029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90" y="6214132"/>
            <a:ext cx="577976" cy="5779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0446" y="6323833"/>
            <a:ext cx="4203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baseline="30000" dirty="0">
                <a:solidFill>
                  <a:schemeClr val="bg1"/>
                </a:solidFill>
              </a:rPr>
              <a:t>Office of Coast Survey</a:t>
            </a:r>
            <a:endParaRPr lang="en-US" baseline="30000" dirty="0">
              <a:solidFill>
                <a:schemeClr val="bg1"/>
              </a:solidFill>
            </a:endParaRPr>
          </a:p>
          <a:p>
            <a:r>
              <a:rPr lang="en-US" baseline="30000" dirty="0">
                <a:solidFill>
                  <a:schemeClr val="bg1"/>
                </a:solidFill>
              </a:rPr>
              <a:t>National Oceanic and Atmospheric Administration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0446" y="3018530"/>
            <a:ext cx="78260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b="1" dirty="0" smtClean="0">
                <a:solidFill>
                  <a:srgbClr val="054698"/>
                </a:solidFill>
              </a:rPr>
              <a:t>Data Standards for </a:t>
            </a:r>
            <a:r>
              <a:rPr lang="en-US" sz="4800" b="1" smtClean="0">
                <a:solidFill>
                  <a:srgbClr val="054698"/>
                </a:solidFill>
              </a:rPr>
              <a:t>Navigation Systems</a:t>
            </a:r>
            <a:endParaRPr lang="en-US" sz="4800" b="1" dirty="0" smtClean="0">
              <a:solidFill>
                <a:srgbClr val="054698"/>
              </a:solidFill>
            </a:endParaRPr>
          </a:p>
          <a:p>
            <a:pPr algn="r"/>
            <a:endParaRPr lang="en-US" sz="4800" b="1" dirty="0">
              <a:solidFill>
                <a:srgbClr val="054698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545" y="2577961"/>
            <a:ext cx="9163783" cy="38942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6" name="TextBox 45"/>
          <p:cNvSpPr txBox="1"/>
          <p:nvPr/>
        </p:nvSpPr>
        <p:spPr>
          <a:xfrm>
            <a:off x="5623138" y="4581092"/>
            <a:ext cx="3033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rgbClr val="008DE7"/>
                </a:solidFill>
              </a:rPr>
              <a:t>October 4, </a:t>
            </a:r>
            <a:r>
              <a:rPr lang="en-US" sz="2800" dirty="0" smtClean="0">
                <a:solidFill>
                  <a:srgbClr val="008DE7"/>
                </a:solidFill>
              </a:rPr>
              <a:t>2017</a:t>
            </a:r>
          </a:p>
          <a:p>
            <a:pPr algn="r"/>
            <a:r>
              <a:rPr lang="en-US" sz="2800" dirty="0" smtClean="0">
                <a:solidFill>
                  <a:srgbClr val="008DE7"/>
                </a:solidFill>
              </a:rPr>
              <a:t>Julia Powell</a:t>
            </a:r>
            <a:endParaRPr lang="en-US" sz="2800" dirty="0">
              <a:solidFill>
                <a:srgbClr val="008D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98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934" t="40921" r="1823" b="42868"/>
          <a:stretch/>
        </p:blipFill>
        <p:spPr>
          <a:xfrm>
            <a:off x="2688" y="2218"/>
            <a:ext cx="9155097" cy="8441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0630" y="6131105"/>
            <a:ext cx="9144000" cy="744029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90" y="6214132"/>
            <a:ext cx="577976" cy="5779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4566" y="6364399"/>
            <a:ext cx="4203670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2000" b="1" baseline="30000" dirty="0">
                <a:solidFill>
                  <a:schemeClr val="bg1"/>
                </a:solidFill>
              </a:rPr>
              <a:t>Office of Coast Survey</a:t>
            </a:r>
            <a:endParaRPr lang="en-US" sz="2000" baseline="30000" dirty="0">
              <a:solidFill>
                <a:schemeClr val="bg1"/>
              </a:solidFill>
            </a:endParaRPr>
          </a:p>
          <a:p>
            <a:r>
              <a:rPr lang="en-US" baseline="30000" dirty="0">
                <a:solidFill>
                  <a:schemeClr val="bg1"/>
                </a:solidFill>
              </a:rPr>
              <a:t>National Oceanic and Atmospheric Administration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10630" y="2218"/>
            <a:ext cx="9173867" cy="835427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-545" y="837645"/>
            <a:ext cx="9163783" cy="38942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extBox 12"/>
          <p:cNvSpPr txBox="1"/>
          <p:nvPr/>
        </p:nvSpPr>
        <p:spPr>
          <a:xfrm>
            <a:off x="220653" y="225296"/>
            <a:ext cx="8672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54698"/>
                </a:solidFill>
              </a:rPr>
              <a:t>S-111 Test Data set Availability on the IHO website</a:t>
            </a:r>
            <a:endParaRPr lang="en-US" sz="3200" dirty="0">
              <a:solidFill>
                <a:srgbClr val="054698"/>
              </a:solidFill>
            </a:endParaRPr>
          </a:p>
        </p:txBody>
      </p:sp>
      <p:sp>
        <p:nvSpPr>
          <p:cNvPr id="10" name="ZoneTexte 5"/>
          <p:cNvSpPr txBox="1"/>
          <p:nvPr/>
        </p:nvSpPr>
        <p:spPr>
          <a:xfrm>
            <a:off x="226589" y="800999"/>
            <a:ext cx="3816424" cy="55092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CA" sz="2800" dirty="0" smtClean="0"/>
              <a:t>US</a:t>
            </a:r>
          </a:p>
          <a:p>
            <a:r>
              <a:rPr lang="en-US" b="1" i="1" dirty="0"/>
              <a:t>T</a:t>
            </a:r>
            <a:r>
              <a:rPr lang="en-US" b="1" i="1" dirty="0" smtClean="0"/>
              <a:t>ime </a:t>
            </a:r>
            <a:r>
              <a:rPr lang="en-US" b="1" i="1" dirty="0"/>
              <a:t>series at a few fixed </a:t>
            </a:r>
            <a:r>
              <a:rPr lang="en-US" b="1" i="1" dirty="0" smtClean="0"/>
              <a:t>locations</a:t>
            </a:r>
          </a:p>
          <a:p>
            <a:r>
              <a:rPr lang="en-US" dirty="0" smtClean="0"/>
              <a:t>Fictive Data</a:t>
            </a:r>
          </a:p>
          <a:p>
            <a:r>
              <a:rPr lang="en-US" dirty="0" smtClean="0"/>
              <a:t>4 stations</a:t>
            </a:r>
          </a:p>
          <a:p>
            <a:r>
              <a:rPr lang="en-US" dirty="0" smtClean="0"/>
              <a:t>6 minutes interval</a:t>
            </a:r>
            <a:endParaRPr lang="en-US" dirty="0"/>
          </a:p>
          <a:p>
            <a:endParaRPr lang="en-US" b="1" i="1" dirty="0" smtClean="0"/>
          </a:p>
          <a:p>
            <a:r>
              <a:rPr lang="en-US" b="1" i="1" dirty="0"/>
              <a:t>R</a:t>
            </a:r>
            <a:r>
              <a:rPr lang="en-US" b="1" i="1" dirty="0" smtClean="0"/>
              <a:t>egularly </a:t>
            </a:r>
            <a:r>
              <a:rPr lang="en-US" b="1" i="1" dirty="0"/>
              <a:t>gridded data </a:t>
            </a:r>
            <a:endParaRPr lang="en-US" b="1" i="1" dirty="0" smtClean="0"/>
          </a:p>
          <a:p>
            <a:r>
              <a:rPr lang="en-US" dirty="0" smtClean="0"/>
              <a:t>Lake Ontario</a:t>
            </a:r>
          </a:p>
          <a:p>
            <a:r>
              <a:rPr lang="en-US" dirty="0" smtClean="0"/>
              <a:t>25 x 61 grid</a:t>
            </a:r>
          </a:p>
          <a:p>
            <a:r>
              <a:rPr lang="en-US" dirty="0" smtClean="0"/>
              <a:t>6 hours of data</a:t>
            </a:r>
            <a:endParaRPr lang="en-US" dirty="0"/>
          </a:p>
          <a:p>
            <a:endParaRPr lang="en-US" dirty="0" smtClean="0"/>
          </a:p>
          <a:p>
            <a:r>
              <a:rPr lang="en-US" b="1" i="1" dirty="0"/>
              <a:t>I</a:t>
            </a:r>
            <a:r>
              <a:rPr lang="en-US" b="1" i="1" dirty="0" smtClean="0"/>
              <a:t>rregularly </a:t>
            </a:r>
            <a:r>
              <a:rPr lang="en-US" b="1" i="1" dirty="0"/>
              <a:t>gridded data </a:t>
            </a:r>
            <a:endParaRPr lang="en-US" b="1" i="1" dirty="0" smtClean="0"/>
          </a:p>
          <a:p>
            <a:r>
              <a:rPr lang="en-US" dirty="0" smtClean="0"/>
              <a:t>Chesapeake Bay</a:t>
            </a:r>
          </a:p>
          <a:p>
            <a:r>
              <a:rPr lang="en-US" dirty="0" smtClean="0"/>
              <a:t>1560 data points</a:t>
            </a:r>
          </a:p>
          <a:p>
            <a:r>
              <a:rPr lang="en-US" dirty="0"/>
              <a:t>6 hours of data</a:t>
            </a:r>
          </a:p>
          <a:p>
            <a:endParaRPr lang="en-US" dirty="0" smtClean="0"/>
          </a:p>
          <a:p>
            <a:r>
              <a:rPr lang="en-US" b="1" i="1" dirty="0" smtClean="0"/>
              <a:t>Argo </a:t>
            </a:r>
            <a:r>
              <a:rPr lang="en-US" b="1" i="1" dirty="0"/>
              <a:t>surface drifter data </a:t>
            </a:r>
            <a:endParaRPr lang="en-US" b="1" i="1" dirty="0" smtClean="0"/>
          </a:p>
          <a:p>
            <a:r>
              <a:rPr lang="en-US" dirty="0" smtClean="0"/>
              <a:t>Pacific</a:t>
            </a:r>
          </a:p>
          <a:p>
            <a:r>
              <a:rPr lang="en-US" dirty="0" smtClean="0"/>
              <a:t>384 data points</a:t>
            </a:r>
            <a:endParaRPr lang="en-CA" dirty="0"/>
          </a:p>
        </p:txBody>
      </p:sp>
      <p:sp>
        <p:nvSpPr>
          <p:cNvPr id="12" name="ZoneTexte 1"/>
          <p:cNvSpPr txBox="1"/>
          <p:nvPr/>
        </p:nvSpPr>
        <p:spPr>
          <a:xfrm>
            <a:off x="4715725" y="957805"/>
            <a:ext cx="3816424" cy="478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CA" sz="2800" dirty="0" smtClean="0"/>
              <a:t>Canada</a:t>
            </a:r>
          </a:p>
          <a:p>
            <a:r>
              <a:rPr lang="fr-CA" b="1" i="1" dirty="0" err="1" smtClean="0"/>
              <a:t>Hindcast</a:t>
            </a:r>
            <a:r>
              <a:rPr lang="fr-CA" b="1" i="1" dirty="0" smtClean="0"/>
              <a:t> of West </a:t>
            </a:r>
            <a:r>
              <a:rPr lang="fr-CA" b="1" i="1" dirty="0" err="1" smtClean="0"/>
              <a:t>Coast</a:t>
            </a:r>
            <a:endParaRPr lang="fr-CA" b="1" i="1" dirty="0" smtClean="0"/>
          </a:p>
          <a:p>
            <a:r>
              <a:rPr lang="fr-CA" dirty="0" smtClean="0"/>
              <a:t>72963 </a:t>
            </a:r>
            <a:r>
              <a:rPr lang="fr-CA" dirty="0"/>
              <a:t>data points</a:t>
            </a:r>
          </a:p>
          <a:p>
            <a:r>
              <a:rPr lang="fr-CA" dirty="0"/>
              <a:t>24 </a:t>
            </a:r>
            <a:r>
              <a:rPr lang="fr-CA" dirty="0" err="1"/>
              <a:t>hours</a:t>
            </a:r>
            <a:r>
              <a:rPr lang="fr-CA" dirty="0"/>
              <a:t> of data</a:t>
            </a:r>
          </a:p>
          <a:p>
            <a:r>
              <a:rPr lang="fr-CA" dirty="0" smtClean="0"/>
              <a:t>30 Mo</a:t>
            </a:r>
          </a:p>
          <a:p>
            <a:endParaRPr lang="fr-CA" dirty="0"/>
          </a:p>
          <a:p>
            <a:r>
              <a:rPr lang="fr-CA" b="1" i="1" dirty="0" err="1" smtClean="0"/>
              <a:t>Hincast</a:t>
            </a:r>
            <a:r>
              <a:rPr lang="fr-CA" b="1" i="1" dirty="0" smtClean="0"/>
              <a:t> of East </a:t>
            </a:r>
            <a:r>
              <a:rPr lang="fr-CA" b="1" i="1" dirty="0" err="1" smtClean="0"/>
              <a:t>Coast</a:t>
            </a:r>
            <a:endParaRPr lang="fr-CA" b="1" i="1" dirty="0" smtClean="0"/>
          </a:p>
          <a:p>
            <a:r>
              <a:rPr lang="fr-CA" dirty="0"/>
              <a:t>27016 data points</a:t>
            </a:r>
          </a:p>
          <a:p>
            <a:r>
              <a:rPr lang="fr-CA" dirty="0"/>
              <a:t>24 </a:t>
            </a:r>
            <a:r>
              <a:rPr lang="fr-CA" dirty="0" err="1"/>
              <a:t>hours</a:t>
            </a:r>
            <a:r>
              <a:rPr lang="fr-CA" dirty="0"/>
              <a:t> of </a:t>
            </a:r>
            <a:r>
              <a:rPr lang="fr-CA" dirty="0" smtClean="0"/>
              <a:t>data</a:t>
            </a:r>
            <a:endParaRPr lang="fr-CA" dirty="0"/>
          </a:p>
          <a:p>
            <a:r>
              <a:rPr lang="fr-CA" dirty="0" smtClean="0"/>
              <a:t>10 Mo</a:t>
            </a:r>
            <a:endParaRPr lang="fr-CA" dirty="0"/>
          </a:p>
          <a:p>
            <a:endParaRPr lang="fr-CA" dirty="0"/>
          </a:p>
          <a:p>
            <a:r>
              <a:rPr lang="fr-CA" b="1" i="1" dirty="0" smtClean="0"/>
              <a:t>2017 </a:t>
            </a:r>
            <a:r>
              <a:rPr lang="fr-CA" b="1" i="1" dirty="0" err="1" smtClean="0"/>
              <a:t>Currents</a:t>
            </a:r>
            <a:r>
              <a:rPr lang="fr-CA" b="1" i="1" dirty="0" smtClean="0"/>
              <a:t> </a:t>
            </a:r>
            <a:r>
              <a:rPr lang="fr-CA" b="1" i="1" dirty="0" err="1" smtClean="0"/>
              <a:t>predictions</a:t>
            </a:r>
            <a:r>
              <a:rPr lang="fr-CA" b="1" i="1" dirty="0" smtClean="0"/>
              <a:t> of all stations in Canada</a:t>
            </a:r>
          </a:p>
          <a:p>
            <a:r>
              <a:rPr lang="fr-CA" dirty="0" smtClean="0"/>
              <a:t>23 stations</a:t>
            </a:r>
          </a:p>
          <a:p>
            <a:r>
              <a:rPr lang="fr-CA" dirty="0" smtClean="0"/>
              <a:t>15 minutes </a:t>
            </a:r>
            <a:r>
              <a:rPr lang="fr-CA" dirty="0" err="1" smtClean="0"/>
              <a:t>interval</a:t>
            </a:r>
            <a:endParaRPr lang="fr-CA" dirty="0" smtClean="0"/>
          </a:p>
          <a:p>
            <a:r>
              <a:rPr lang="fr-CA" dirty="0" smtClean="0"/>
              <a:t>12 Mo, </a:t>
            </a:r>
            <a:r>
              <a:rPr lang="fr-CA" dirty="0" err="1" smtClean="0"/>
              <a:t>comp</a:t>
            </a:r>
            <a:r>
              <a:rPr lang="fr-CA" dirty="0" smtClean="0"/>
              <a:t>. 1.5 Mo</a:t>
            </a:r>
            <a:endParaRPr lang="fr-CA" dirty="0"/>
          </a:p>
          <a:p>
            <a:r>
              <a:rPr lang="fr-CA" dirty="0" smtClean="0"/>
              <a:t> </a:t>
            </a:r>
          </a:p>
          <a:p>
            <a:endParaRPr lang="fr-CA" dirty="0"/>
          </a:p>
          <a:p>
            <a:r>
              <a:rPr lang="fr-CA" dirty="0" smtClean="0"/>
              <a:t> </a:t>
            </a:r>
            <a:endParaRPr lang="en-CA" dirty="0"/>
          </a:p>
        </p:txBody>
      </p:sp>
      <p:sp>
        <p:nvSpPr>
          <p:cNvPr id="2" name="Rectangle 1"/>
          <p:cNvSpPr/>
          <p:nvPr/>
        </p:nvSpPr>
        <p:spPr>
          <a:xfrm>
            <a:off x="4558239" y="6213472"/>
            <a:ext cx="45550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https://www.iho.int/mtg_docs/com_wg/IHOTC/S-100_PS/S-111_Compatible_Data_Sets/S-111_Compatible_Data_Sets.htm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64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934" t="40921" r="1823" b="42868"/>
          <a:stretch/>
        </p:blipFill>
        <p:spPr>
          <a:xfrm>
            <a:off x="2688" y="2218"/>
            <a:ext cx="9155097" cy="8441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0630" y="6131105"/>
            <a:ext cx="9144000" cy="744029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90" y="6214132"/>
            <a:ext cx="577976" cy="5779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4566" y="6364399"/>
            <a:ext cx="4203670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2000" b="1" baseline="30000" dirty="0">
                <a:solidFill>
                  <a:schemeClr val="bg1"/>
                </a:solidFill>
              </a:rPr>
              <a:t>Office of Coast Survey</a:t>
            </a:r>
            <a:endParaRPr lang="en-US" sz="2000" baseline="30000" dirty="0">
              <a:solidFill>
                <a:schemeClr val="bg1"/>
              </a:solidFill>
            </a:endParaRPr>
          </a:p>
          <a:p>
            <a:r>
              <a:rPr lang="en-US" baseline="30000" dirty="0">
                <a:solidFill>
                  <a:schemeClr val="bg1"/>
                </a:solidFill>
              </a:rPr>
              <a:t>National Oceanic and Atmospheric Administration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10630" y="2218"/>
            <a:ext cx="9173867" cy="835427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-545" y="837645"/>
            <a:ext cx="9163783" cy="38942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6" name="Rectangle 40"/>
          <p:cNvSpPr>
            <a:spLocks noChangeArrowheads="1"/>
          </p:cNvSpPr>
          <p:nvPr/>
        </p:nvSpPr>
        <p:spPr bwMode="auto">
          <a:xfrm>
            <a:off x="354097" y="920672"/>
            <a:ext cx="7493774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endParaRPr lang="en-US" altLang="en-US" sz="2400" dirty="0" smtClean="0">
              <a:solidFill>
                <a:srgbClr val="054698"/>
              </a:solidFill>
              <a:latin typeface="Calibri" panose="020F0502020204030204" pitchFamily="34" charset="0"/>
            </a:endParaRPr>
          </a:p>
          <a:p>
            <a:pPr marL="457200" lvl="1" indent="0">
              <a:spcBef>
                <a:spcPct val="0"/>
              </a:spcBef>
              <a:buNone/>
            </a:pPr>
            <a:r>
              <a:rPr lang="en-US" altLang="en-US" sz="3200" dirty="0" smtClean="0">
                <a:solidFill>
                  <a:srgbClr val="054698"/>
                </a:solidFill>
                <a:latin typeface="Calibri" panose="020F0502020204030204" pitchFamily="34" charset="0"/>
              </a:rPr>
              <a:t>Point of Contact:</a:t>
            </a:r>
          </a:p>
          <a:p>
            <a:pPr marL="457200" lvl="1" indent="0">
              <a:spcBef>
                <a:spcPct val="0"/>
              </a:spcBef>
              <a:buNone/>
            </a:pPr>
            <a:endParaRPr lang="en-US" altLang="en-US" sz="3200" dirty="0">
              <a:solidFill>
                <a:srgbClr val="054698"/>
              </a:solidFill>
              <a:latin typeface="Calibri" panose="020F0502020204030204" pitchFamily="34" charset="0"/>
            </a:endParaRPr>
          </a:p>
          <a:p>
            <a:pPr marL="457200" lvl="1" indent="0">
              <a:spcBef>
                <a:spcPct val="0"/>
              </a:spcBef>
              <a:buNone/>
            </a:pPr>
            <a:r>
              <a:rPr lang="en-US" altLang="en-US" sz="3200" dirty="0" smtClean="0">
                <a:solidFill>
                  <a:srgbClr val="054698"/>
                </a:solidFill>
                <a:latin typeface="Calibri" panose="020F0502020204030204" pitchFamily="34" charset="0"/>
              </a:rPr>
              <a:t>Julia.Powell@noaa.gov</a:t>
            </a:r>
            <a:endParaRPr lang="en-US" altLang="en-US" sz="3200" dirty="0" smtClean="0">
              <a:solidFill>
                <a:srgbClr val="054698"/>
              </a:solidFill>
              <a:latin typeface="Calibri" panose="020F0502020204030204" pitchFamily="34" charset="0"/>
            </a:endParaRPr>
          </a:p>
          <a:p>
            <a:pPr lvl="1">
              <a:spcBef>
                <a:spcPct val="0"/>
              </a:spcBef>
            </a:pPr>
            <a:endParaRPr lang="en-US" altLang="en-US" sz="2000" dirty="0">
              <a:solidFill>
                <a:srgbClr val="054698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 dirty="0">
              <a:solidFill>
                <a:srgbClr val="054698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16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934" t="40921" r="1823" b="42868"/>
          <a:stretch/>
        </p:blipFill>
        <p:spPr>
          <a:xfrm>
            <a:off x="2688" y="2218"/>
            <a:ext cx="9155097" cy="8441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0630" y="6131105"/>
            <a:ext cx="9144000" cy="744029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90" y="6214132"/>
            <a:ext cx="577976" cy="5779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4566" y="6364399"/>
            <a:ext cx="4203670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2000" b="1" baseline="30000" dirty="0">
                <a:solidFill>
                  <a:schemeClr val="bg1"/>
                </a:solidFill>
              </a:rPr>
              <a:t>Office of Coast Survey</a:t>
            </a:r>
            <a:endParaRPr lang="en-US" sz="2000" baseline="30000" dirty="0">
              <a:solidFill>
                <a:schemeClr val="bg1"/>
              </a:solidFill>
            </a:endParaRPr>
          </a:p>
          <a:p>
            <a:r>
              <a:rPr lang="en-US" baseline="30000" dirty="0">
                <a:solidFill>
                  <a:schemeClr val="bg1"/>
                </a:solidFill>
              </a:rPr>
              <a:t>National Oceanic and Atmospheric Administration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10630" y="2218"/>
            <a:ext cx="9173867" cy="835427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-545" y="837645"/>
            <a:ext cx="9163783" cy="38942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extBox 12"/>
          <p:cNvSpPr txBox="1"/>
          <p:nvPr/>
        </p:nvSpPr>
        <p:spPr>
          <a:xfrm>
            <a:off x="220653" y="225296"/>
            <a:ext cx="8672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54698"/>
                </a:solidFill>
              </a:rPr>
              <a:t>What is S-100</a:t>
            </a:r>
            <a:endParaRPr lang="en-US" sz="3600" dirty="0">
              <a:solidFill>
                <a:srgbClr val="054698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" y="1847850"/>
            <a:ext cx="760095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3200" i="1" dirty="0"/>
              <a:t>Provides the data framework for the development of the next generation Electronic Navigational Charting products, as well as </a:t>
            </a:r>
            <a:r>
              <a:rPr lang="en-US" altLang="en-US" sz="3200" i="1" dirty="0">
                <a:solidFill>
                  <a:srgbClr val="FF0000"/>
                </a:solidFill>
              </a:rPr>
              <a:t>other digital products </a:t>
            </a:r>
            <a:r>
              <a:rPr lang="en-US" altLang="en-US" sz="3200" i="1" dirty="0"/>
              <a:t>required by the hydrographic, maritime and GIS communities</a:t>
            </a:r>
          </a:p>
        </p:txBody>
      </p:sp>
    </p:spTree>
    <p:extLst>
      <p:ext uri="{BB962C8B-B14F-4D97-AF65-F5344CB8AC3E}">
        <p14:creationId xmlns:p14="http://schemas.microsoft.com/office/powerpoint/2010/main" val="368360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934" t="40921" r="1823" b="42868"/>
          <a:stretch/>
        </p:blipFill>
        <p:spPr>
          <a:xfrm>
            <a:off x="2688" y="2218"/>
            <a:ext cx="9155097" cy="8441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0630" y="6131105"/>
            <a:ext cx="9144000" cy="744029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90" y="6214132"/>
            <a:ext cx="577976" cy="5779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4566" y="6364399"/>
            <a:ext cx="4203670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2000" b="1" baseline="30000" dirty="0">
                <a:solidFill>
                  <a:schemeClr val="bg1"/>
                </a:solidFill>
              </a:rPr>
              <a:t>Office of Coast Survey</a:t>
            </a:r>
            <a:endParaRPr lang="en-US" sz="2000" baseline="30000" dirty="0">
              <a:solidFill>
                <a:schemeClr val="bg1"/>
              </a:solidFill>
            </a:endParaRPr>
          </a:p>
          <a:p>
            <a:r>
              <a:rPr lang="en-US" baseline="30000" dirty="0">
                <a:solidFill>
                  <a:schemeClr val="bg1"/>
                </a:solidFill>
              </a:rPr>
              <a:t>National Oceanic and Atmospheric Administration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10630" y="2218"/>
            <a:ext cx="9173867" cy="835427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-545" y="837645"/>
            <a:ext cx="9163783" cy="38942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extBox 12"/>
          <p:cNvSpPr txBox="1"/>
          <p:nvPr/>
        </p:nvSpPr>
        <p:spPr>
          <a:xfrm>
            <a:off x="220653" y="225296"/>
            <a:ext cx="8672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54698"/>
                </a:solidFill>
              </a:rPr>
              <a:t>What is S-100</a:t>
            </a:r>
            <a:endParaRPr lang="en-US" sz="3600" dirty="0">
              <a:solidFill>
                <a:srgbClr val="054698"/>
              </a:solidFill>
            </a:endParaRPr>
          </a:p>
        </p:txBody>
      </p:sp>
      <p:sp>
        <p:nvSpPr>
          <p:cNvPr id="46" name="Rectangle 40"/>
          <p:cNvSpPr>
            <a:spLocks noChangeArrowheads="1"/>
          </p:cNvSpPr>
          <p:nvPr/>
        </p:nvSpPr>
        <p:spPr bwMode="auto">
          <a:xfrm>
            <a:off x="1148576" y="1427163"/>
            <a:ext cx="7493774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dirty="0" smtClean="0">
                <a:solidFill>
                  <a:srgbClr val="054698"/>
                </a:solidFill>
                <a:latin typeface="Calibri" panose="020F0502020204030204" pitchFamily="34" charset="0"/>
              </a:rPr>
              <a:t>Broad geospatial data framework</a:t>
            </a:r>
          </a:p>
          <a:p>
            <a:pPr>
              <a:spcBef>
                <a:spcPct val="0"/>
              </a:spcBef>
            </a:pPr>
            <a:r>
              <a:rPr lang="en-US" altLang="en-US" dirty="0" smtClean="0">
                <a:solidFill>
                  <a:srgbClr val="054698"/>
                </a:solidFill>
                <a:latin typeface="Calibri" panose="020F0502020204030204" pitchFamily="34" charset="0"/>
              </a:rPr>
              <a:t>Not specific to ECDIS or charting</a:t>
            </a:r>
          </a:p>
          <a:p>
            <a:pPr>
              <a:spcBef>
                <a:spcPct val="0"/>
              </a:spcBef>
            </a:pPr>
            <a:r>
              <a:rPr lang="en-US" altLang="en-US" dirty="0" smtClean="0">
                <a:solidFill>
                  <a:srgbClr val="054698"/>
                </a:solidFill>
                <a:latin typeface="Calibri" panose="020F0502020204030204" pitchFamily="34" charset="0"/>
              </a:rPr>
              <a:t>Create different </a:t>
            </a:r>
            <a:r>
              <a:rPr lang="en-US" altLang="en-US" dirty="0" smtClean="0">
                <a:solidFill>
                  <a:srgbClr val="FF0000"/>
                </a:solidFill>
                <a:latin typeface="Calibri" panose="020F0502020204030204" pitchFamily="34" charset="0"/>
              </a:rPr>
              <a:t>product specifications </a:t>
            </a:r>
            <a:r>
              <a:rPr lang="en-US" altLang="en-US" dirty="0" smtClean="0">
                <a:solidFill>
                  <a:srgbClr val="054698"/>
                </a:solidFill>
                <a:latin typeface="Calibri" panose="020F0502020204030204" pitchFamily="34" charset="0"/>
              </a:rPr>
              <a:t>to meet specific requirements</a:t>
            </a:r>
          </a:p>
          <a:p>
            <a:pPr>
              <a:spcBef>
                <a:spcPct val="0"/>
              </a:spcBef>
            </a:pPr>
            <a:r>
              <a:rPr lang="en-US" altLang="en-US" dirty="0" smtClean="0">
                <a:solidFill>
                  <a:srgbClr val="054698"/>
                </a:solidFill>
                <a:latin typeface="Calibri" panose="020F0502020204030204" pitchFamily="34" charset="0"/>
              </a:rPr>
              <a:t>Designed for Interoperability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2400" dirty="0" smtClean="0">
              <a:solidFill>
                <a:srgbClr val="054698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20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934" t="40921" r="1823" b="42868"/>
          <a:stretch/>
        </p:blipFill>
        <p:spPr>
          <a:xfrm>
            <a:off x="2688" y="2218"/>
            <a:ext cx="9155097" cy="8441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0630" y="6131105"/>
            <a:ext cx="9144000" cy="744029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90" y="6214132"/>
            <a:ext cx="577976" cy="5779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4566" y="6364399"/>
            <a:ext cx="4203670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2000" b="1" baseline="30000" dirty="0">
                <a:solidFill>
                  <a:schemeClr val="bg1"/>
                </a:solidFill>
              </a:rPr>
              <a:t>Office of Coast Survey</a:t>
            </a:r>
            <a:endParaRPr lang="en-US" sz="2000" baseline="30000" dirty="0">
              <a:solidFill>
                <a:schemeClr val="bg1"/>
              </a:solidFill>
            </a:endParaRPr>
          </a:p>
          <a:p>
            <a:r>
              <a:rPr lang="en-US" baseline="30000" dirty="0">
                <a:solidFill>
                  <a:schemeClr val="bg1"/>
                </a:solidFill>
              </a:rPr>
              <a:t>National Oceanic and Atmospheric Administration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10630" y="2218"/>
            <a:ext cx="9173867" cy="835427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-545" y="837645"/>
            <a:ext cx="9163783" cy="38942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extBox 12"/>
          <p:cNvSpPr txBox="1"/>
          <p:nvPr/>
        </p:nvSpPr>
        <p:spPr>
          <a:xfrm>
            <a:off x="220653" y="225296"/>
            <a:ext cx="8672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54698"/>
                </a:solidFill>
              </a:rPr>
              <a:t>Why should I care? </a:t>
            </a:r>
            <a:endParaRPr lang="en-US" sz="3600" dirty="0">
              <a:solidFill>
                <a:srgbClr val="054698"/>
              </a:solidFill>
            </a:endParaRPr>
          </a:p>
        </p:txBody>
      </p:sp>
      <p:sp>
        <p:nvSpPr>
          <p:cNvPr id="46" name="Rectangle 40"/>
          <p:cNvSpPr>
            <a:spLocks noChangeArrowheads="1"/>
          </p:cNvSpPr>
          <p:nvPr/>
        </p:nvSpPr>
        <p:spPr bwMode="auto">
          <a:xfrm>
            <a:off x="1222081" y="1094705"/>
            <a:ext cx="7493774" cy="587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dirty="0" smtClean="0">
                <a:solidFill>
                  <a:srgbClr val="054698"/>
                </a:solidFill>
                <a:latin typeface="Calibri" panose="020F0502020204030204" pitchFamily="34" charset="0"/>
              </a:rPr>
              <a:t>Leads to a global consistency of products</a:t>
            </a:r>
          </a:p>
          <a:p>
            <a:pPr>
              <a:spcBef>
                <a:spcPct val="0"/>
              </a:spcBef>
            </a:pPr>
            <a:r>
              <a:rPr lang="en-US" altLang="en-US" sz="2400" dirty="0" smtClean="0">
                <a:solidFill>
                  <a:srgbClr val="054698"/>
                </a:solidFill>
                <a:latin typeface="Calibri" panose="020F0502020204030204" pitchFamily="34" charset="0"/>
              </a:rPr>
              <a:t>Specifies encoding formats based on product type</a:t>
            </a:r>
          </a:p>
          <a:p>
            <a:pPr lvl="1">
              <a:spcBef>
                <a:spcPct val="0"/>
              </a:spcBef>
            </a:pPr>
            <a:r>
              <a:rPr lang="en-US" altLang="en-US" sz="2000" dirty="0" smtClean="0">
                <a:solidFill>
                  <a:srgbClr val="054698"/>
                </a:solidFill>
                <a:latin typeface="Calibri" panose="020F0502020204030204" pitchFamily="34" charset="0"/>
              </a:rPr>
              <a:t>ISO 8211 </a:t>
            </a:r>
          </a:p>
          <a:p>
            <a:pPr lvl="2">
              <a:spcBef>
                <a:spcPct val="0"/>
              </a:spcBef>
            </a:pPr>
            <a:r>
              <a:rPr lang="en-US" altLang="en-US" sz="1600" dirty="0" smtClean="0">
                <a:solidFill>
                  <a:srgbClr val="054698"/>
                </a:solidFill>
                <a:latin typeface="Calibri" panose="020F0502020204030204" pitchFamily="34" charset="0"/>
              </a:rPr>
              <a:t>S-101 ENCs</a:t>
            </a:r>
          </a:p>
          <a:p>
            <a:pPr lvl="1">
              <a:spcBef>
                <a:spcPct val="0"/>
              </a:spcBef>
            </a:pPr>
            <a:r>
              <a:rPr lang="en-US" altLang="en-US" sz="2000" dirty="0" smtClean="0">
                <a:solidFill>
                  <a:srgbClr val="054698"/>
                </a:solidFill>
                <a:latin typeface="Calibri" panose="020F0502020204030204" pitchFamily="34" charset="0"/>
              </a:rPr>
              <a:t>HDF5 </a:t>
            </a:r>
          </a:p>
          <a:p>
            <a:pPr lvl="2">
              <a:spcBef>
                <a:spcPct val="0"/>
              </a:spcBef>
            </a:pPr>
            <a:r>
              <a:rPr lang="en-US" altLang="en-US" sz="1600" dirty="0" smtClean="0">
                <a:solidFill>
                  <a:srgbClr val="054698"/>
                </a:solidFill>
                <a:latin typeface="Calibri" panose="020F0502020204030204" pitchFamily="34" charset="0"/>
              </a:rPr>
              <a:t>S-102 Bathymetry</a:t>
            </a:r>
          </a:p>
          <a:p>
            <a:pPr lvl="2">
              <a:spcBef>
                <a:spcPct val="0"/>
              </a:spcBef>
            </a:pPr>
            <a:r>
              <a:rPr lang="en-US" altLang="en-US" sz="1600" dirty="0" smtClean="0">
                <a:solidFill>
                  <a:srgbClr val="054698"/>
                </a:solidFill>
                <a:latin typeface="Calibri" panose="020F0502020204030204" pitchFamily="34" charset="0"/>
              </a:rPr>
              <a:t>S-111 Surface Currents</a:t>
            </a:r>
          </a:p>
          <a:p>
            <a:pPr lvl="2">
              <a:spcBef>
                <a:spcPct val="0"/>
              </a:spcBef>
            </a:pPr>
            <a:r>
              <a:rPr lang="en-US" altLang="en-US" sz="1600" dirty="0" smtClean="0">
                <a:solidFill>
                  <a:srgbClr val="054698"/>
                </a:solidFill>
                <a:latin typeface="Calibri" panose="020F0502020204030204" pitchFamily="34" charset="0"/>
              </a:rPr>
              <a:t>S-104 Water Level Information</a:t>
            </a:r>
          </a:p>
          <a:p>
            <a:pPr lvl="2">
              <a:spcBef>
                <a:spcPct val="0"/>
              </a:spcBef>
            </a:pPr>
            <a:r>
              <a:rPr lang="en-US" altLang="en-US" sz="1600" dirty="0" smtClean="0">
                <a:solidFill>
                  <a:srgbClr val="054698"/>
                </a:solidFill>
                <a:latin typeface="Calibri" panose="020F0502020204030204" pitchFamily="34" charset="0"/>
              </a:rPr>
              <a:t>S-412 Gridded Weather Information</a:t>
            </a:r>
          </a:p>
          <a:p>
            <a:pPr lvl="1">
              <a:spcBef>
                <a:spcPct val="0"/>
              </a:spcBef>
            </a:pPr>
            <a:r>
              <a:rPr lang="en-US" altLang="en-US" sz="2000" dirty="0" smtClean="0">
                <a:solidFill>
                  <a:srgbClr val="054698"/>
                </a:solidFill>
                <a:latin typeface="Calibri" panose="020F0502020204030204" pitchFamily="34" charset="0"/>
              </a:rPr>
              <a:t>GML</a:t>
            </a:r>
          </a:p>
          <a:p>
            <a:pPr lvl="2">
              <a:spcBef>
                <a:spcPct val="0"/>
              </a:spcBef>
            </a:pPr>
            <a:r>
              <a:rPr lang="en-US" altLang="en-US" sz="1600" dirty="0" smtClean="0">
                <a:solidFill>
                  <a:srgbClr val="054698"/>
                </a:solidFill>
                <a:latin typeface="Calibri" panose="020F0502020204030204" pitchFamily="34" charset="0"/>
              </a:rPr>
              <a:t>S-412 Vector Weather Information</a:t>
            </a:r>
          </a:p>
          <a:p>
            <a:pPr lvl="2">
              <a:spcBef>
                <a:spcPct val="0"/>
              </a:spcBef>
            </a:pPr>
            <a:r>
              <a:rPr lang="en-US" altLang="en-US" sz="1600" dirty="0" smtClean="0">
                <a:solidFill>
                  <a:srgbClr val="054698"/>
                </a:solidFill>
                <a:latin typeface="Calibri" panose="020F0502020204030204" pitchFamily="34" charset="0"/>
              </a:rPr>
              <a:t>S-122 Marine Protected Areas</a:t>
            </a:r>
          </a:p>
          <a:p>
            <a:pPr>
              <a:spcBef>
                <a:spcPct val="0"/>
              </a:spcBef>
            </a:pPr>
            <a:r>
              <a:rPr lang="en-US" altLang="en-US" sz="2400" dirty="0" smtClean="0">
                <a:solidFill>
                  <a:srgbClr val="054698"/>
                </a:solidFill>
                <a:latin typeface="Calibri" panose="020F0502020204030204" pitchFamily="34" charset="0"/>
              </a:rPr>
              <a:t>Moves to machine readable catalog mechanism</a:t>
            </a:r>
          </a:p>
          <a:p>
            <a:pPr lvl="1">
              <a:spcBef>
                <a:spcPct val="0"/>
              </a:spcBef>
            </a:pPr>
            <a:r>
              <a:rPr lang="en-US" altLang="en-US" sz="2000" dirty="0" smtClean="0">
                <a:solidFill>
                  <a:srgbClr val="054698"/>
                </a:solidFill>
                <a:latin typeface="Calibri" panose="020F0502020204030204" pitchFamily="34" charset="0"/>
              </a:rPr>
              <a:t>XML based Feature Catalogue</a:t>
            </a:r>
          </a:p>
          <a:p>
            <a:pPr lvl="1">
              <a:spcBef>
                <a:spcPct val="0"/>
              </a:spcBef>
            </a:pPr>
            <a:r>
              <a:rPr lang="en-US" altLang="en-US" sz="2000" dirty="0" smtClean="0">
                <a:solidFill>
                  <a:srgbClr val="054698"/>
                </a:solidFill>
                <a:latin typeface="Calibri" panose="020F0502020204030204" pitchFamily="34" charset="0"/>
              </a:rPr>
              <a:t>XML based Portrayal Catalogue</a:t>
            </a:r>
          </a:p>
          <a:p>
            <a:pPr lvl="1">
              <a:spcBef>
                <a:spcPct val="0"/>
              </a:spcBef>
            </a:pPr>
            <a:r>
              <a:rPr lang="en-US" altLang="en-US" sz="2000" dirty="0" smtClean="0">
                <a:solidFill>
                  <a:srgbClr val="054698"/>
                </a:solidFill>
                <a:latin typeface="Calibri" panose="020F0502020204030204" pitchFamily="34" charset="0"/>
              </a:rPr>
              <a:t>XML based Interoperability Catalogue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2400" dirty="0" smtClean="0">
              <a:solidFill>
                <a:srgbClr val="054698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dirty="0" err="1" smtClean="0">
                <a:solidFill>
                  <a:srgbClr val="054698"/>
                </a:solidFill>
                <a:latin typeface="Calibri" panose="020F0502020204030204" pitchFamily="34" charset="0"/>
              </a:rPr>
              <a:t>Bul</a:t>
            </a:r>
            <a:endParaRPr lang="en-US" altLang="en-US" sz="2400" dirty="0">
              <a:solidFill>
                <a:srgbClr val="054698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 dirty="0">
              <a:solidFill>
                <a:srgbClr val="054698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05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BAD Interoperability</a:t>
            </a:r>
          </a:p>
        </p:txBody>
      </p:sp>
      <p:pic>
        <p:nvPicPr>
          <p:cNvPr id="43011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2388"/>
            <a:ext cx="9144000" cy="553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6801"/>
            <a:ext cx="9144000" cy="5561199"/>
          </a:xfrm>
          <a:prstGeom prst="rect">
            <a:avLst/>
          </a:prstGeom>
        </p:spPr>
      </p:pic>
      <p:pic>
        <p:nvPicPr>
          <p:cNvPr id="27" name="Picture 117" descr="C:\Users\julia.powell\Pictures\CoralRee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5544"/>
            <a:ext cx="4933950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09" descr="C:\Users\julia.powell\Pictures\BuoySea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535" y="2107774"/>
            <a:ext cx="4119563" cy="411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78" y="1056338"/>
            <a:ext cx="8814591" cy="58016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12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910060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934" t="40921" r="1823" b="42868"/>
          <a:stretch/>
        </p:blipFill>
        <p:spPr>
          <a:xfrm>
            <a:off x="2688" y="2218"/>
            <a:ext cx="9155097" cy="8441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0630" y="6131105"/>
            <a:ext cx="9144000" cy="744029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90" y="6214132"/>
            <a:ext cx="577976" cy="5779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4566" y="6364399"/>
            <a:ext cx="4203670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2000" b="1" baseline="30000" dirty="0">
                <a:solidFill>
                  <a:schemeClr val="bg1"/>
                </a:solidFill>
              </a:rPr>
              <a:t>Office of Coast Survey</a:t>
            </a:r>
            <a:endParaRPr lang="en-US" sz="2000" baseline="30000" dirty="0">
              <a:solidFill>
                <a:schemeClr val="bg1"/>
              </a:solidFill>
            </a:endParaRPr>
          </a:p>
          <a:p>
            <a:r>
              <a:rPr lang="en-US" baseline="30000" dirty="0">
                <a:solidFill>
                  <a:schemeClr val="bg1"/>
                </a:solidFill>
              </a:rPr>
              <a:t>National Oceanic and Atmospheric Administration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10630" y="2218"/>
            <a:ext cx="9173867" cy="835427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-545" y="837645"/>
            <a:ext cx="9163783" cy="38942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extBox 12"/>
          <p:cNvSpPr txBox="1"/>
          <p:nvPr/>
        </p:nvSpPr>
        <p:spPr>
          <a:xfrm>
            <a:off x="220653" y="225296"/>
            <a:ext cx="8672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54698"/>
                </a:solidFill>
              </a:rPr>
              <a:t>Improved Interoperability</a:t>
            </a:r>
            <a:endParaRPr lang="en-US" sz="3600" dirty="0">
              <a:solidFill>
                <a:srgbClr val="054698"/>
              </a:solidFill>
            </a:endParaRPr>
          </a:p>
        </p:txBody>
      </p:sp>
      <p:sp>
        <p:nvSpPr>
          <p:cNvPr id="46" name="Rectangle 40"/>
          <p:cNvSpPr>
            <a:spLocks noChangeArrowheads="1"/>
          </p:cNvSpPr>
          <p:nvPr/>
        </p:nvSpPr>
        <p:spPr bwMode="auto">
          <a:xfrm>
            <a:off x="623920" y="1247281"/>
            <a:ext cx="7493774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800" dirty="0" smtClean="0">
                <a:solidFill>
                  <a:srgbClr val="054698"/>
                </a:solidFill>
                <a:latin typeface="Calibri" panose="020F0502020204030204" pitchFamily="34" charset="0"/>
              </a:rPr>
              <a:t>Takes into account how specifications relate to each other</a:t>
            </a:r>
          </a:p>
          <a:p>
            <a:pPr lvl="1">
              <a:spcBef>
                <a:spcPct val="0"/>
              </a:spcBef>
            </a:pPr>
            <a:r>
              <a:rPr lang="en-US" altLang="en-US" sz="2400" dirty="0" smtClean="0">
                <a:solidFill>
                  <a:srgbClr val="054698"/>
                </a:solidFill>
                <a:latin typeface="Calibri" panose="020F0502020204030204" pitchFamily="34" charset="0"/>
              </a:rPr>
              <a:t>Interleaving of features between products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2800" dirty="0" smtClean="0">
              <a:solidFill>
                <a:srgbClr val="054698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800" dirty="0" smtClean="0">
                <a:solidFill>
                  <a:srgbClr val="054698"/>
                </a:solidFill>
                <a:latin typeface="Calibri" panose="020F0502020204030204" pitchFamily="34" charset="0"/>
              </a:rPr>
              <a:t>Harmonizes Portrayal between products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2800" dirty="0" smtClean="0">
              <a:solidFill>
                <a:srgbClr val="054698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800" dirty="0">
              <a:solidFill>
                <a:srgbClr val="054698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21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934" t="40921" r="1823" b="42868"/>
          <a:stretch/>
        </p:blipFill>
        <p:spPr>
          <a:xfrm>
            <a:off x="2688" y="2218"/>
            <a:ext cx="9155097" cy="8441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0630" y="6131105"/>
            <a:ext cx="9144000" cy="744029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90" y="6214132"/>
            <a:ext cx="577976" cy="5779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4566" y="6364399"/>
            <a:ext cx="4203670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2000" b="1" baseline="30000" dirty="0">
                <a:solidFill>
                  <a:schemeClr val="bg1"/>
                </a:solidFill>
              </a:rPr>
              <a:t>Office of Coast Survey</a:t>
            </a:r>
            <a:endParaRPr lang="en-US" sz="2000" baseline="30000" dirty="0">
              <a:solidFill>
                <a:schemeClr val="bg1"/>
              </a:solidFill>
            </a:endParaRPr>
          </a:p>
          <a:p>
            <a:r>
              <a:rPr lang="en-US" baseline="30000" dirty="0">
                <a:solidFill>
                  <a:schemeClr val="bg1"/>
                </a:solidFill>
              </a:rPr>
              <a:t>National Oceanic and Atmospheric Administration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10630" y="2218"/>
            <a:ext cx="9173867" cy="835427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-545" y="837645"/>
            <a:ext cx="9163783" cy="38942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extBox 12"/>
          <p:cNvSpPr txBox="1"/>
          <p:nvPr/>
        </p:nvSpPr>
        <p:spPr>
          <a:xfrm>
            <a:off x="220653" y="225296"/>
            <a:ext cx="8672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54698"/>
                </a:solidFill>
              </a:rPr>
              <a:t>Better Interoperability</a:t>
            </a:r>
            <a:endParaRPr lang="en-US" sz="3600" dirty="0">
              <a:solidFill>
                <a:srgbClr val="054698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3785" y="929345"/>
            <a:ext cx="9144000" cy="4955581"/>
            <a:chOff x="13785" y="929345"/>
            <a:chExt cx="9144000" cy="495558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85" y="929345"/>
              <a:ext cx="9144000" cy="4955581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100144" y="4624811"/>
              <a:ext cx="581618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</a:rPr>
                <a:t>NO Rules Applied – ENC/Bathymetry/Surface Currents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0" y="857116"/>
            <a:ext cx="9144000" cy="4950816"/>
            <a:chOff x="0" y="857116"/>
            <a:chExt cx="9144000" cy="495081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57116"/>
              <a:ext cx="9144000" cy="4950816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932276" y="3863060"/>
              <a:ext cx="696068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Rules Applied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en-US" sz="2400" b="1" dirty="0" smtClean="0">
                  <a:solidFill>
                    <a:srgbClr val="FF0000"/>
                  </a:solidFill>
                </a:rPr>
                <a:t>Bathymetry no longer goes over the shoreline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en-US" sz="2400" b="1" dirty="0" smtClean="0">
                  <a:solidFill>
                    <a:srgbClr val="FF0000"/>
                  </a:solidFill>
                </a:rPr>
                <a:t>Underlying ENC features are Visible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663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934" t="40921" r="1823" b="42868"/>
          <a:stretch/>
        </p:blipFill>
        <p:spPr>
          <a:xfrm>
            <a:off x="2688" y="2218"/>
            <a:ext cx="9155097" cy="8441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0630" y="6131105"/>
            <a:ext cx="9144000" cy="744029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90" y="6214132"/>
            <a:ext cx="577976" cy="5779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4566" y="6364399"/>
            <a:ext cx="4203670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2000" b="1" baseline="30000" dirty="0">
                <a:solidFill>
                  <a:schemeClr val="bg1"/>
                </a:solidFill>
              </a:rPr>
              <a:t>Office of Coast Survey</a:t>
            </a:r>
            <a:endParaRPr lang="en-US" sz="2000" baseline="30000" dirty="0">
              <a:solidFill>
                <a:schemeClr val="bg1"/>
              </a:solidFill>
            </a:endParaRPr>
          </a:p>
          <a:p>
            <a:r>
              <a:rPr lang="en-US" baseline="30000" dirty="0">
                <a:solidFill>
                  <a:schemeClr val="bg1"/>
                </a:solidFill>
              </a:rPr>
              <a:t>National Oceanic and Atmospheric Administration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10630" y="2218"/>
            <a:ext cx="9173867" cy="835427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-545" y="837645"/>
            <a:ext cx="9163783" cy="38942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extBox 12"/>
          <p:cNvSpPr txBox="1"/>
          <p:nvPr/>
        </p:nvSpPr>
        <p:spPr>
          <a:xfrm>
            <a:off x="220653" y="225296"/>
            <a:ext cx="8672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54698"/>
                </a:solidFill>
              </a:rPr>
              <a:t>Operationalizing Surface Currents – S-111</a:t>
            </a:r>
            <a:endParaRPr lang="en-US" sz="3600" dirty="0">
              <a:solidFill>
                <a:srgbClr val="054698"/>
              </a:solidFill>
            </a:endParaRPr>
          </a:p>
        </p:txBody>
      </p:sp>
      <p:sp>
        <p:nvSpPr>
          <p:cNvPr id="46" name="Rectangle 40"/>
          <p:cNvSpPr>
            <a:spLocks noChangeArrowheads="1"/>
          </p:cNvSpPr>
          <p:nvPr/>
        </p:nvSpPr>
        <p:spPr bwMode="auto">
          <a:xfrm>
            <a:off x="354097" y="920672"/>
            <a:ext cx="7493774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endParaRPr lang="en-US" altLang="en-US" sz="2400" dirty="0" smtClean="0">
              <a:solidFill>
                <a:srgbClr val="054698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dirty="0" smtClean="0">
                <a:solidFill>
                  <a:srgbClr val="054698"/>
                </a:solidFill>
                <a:latin typeface="Calibri" panose="020F0502020204030204" pitchFamily="34" charset="0"/>
              </a:rPr>
              <a:t>S-111 is the IHO specification for surface currents</a:t>
            </a:r>
          </a:p>
          <a:p>
            <a:pPr lvl="1">
              <a:spcBef>
                <a:spcPct val="0"/>
              </a:spcBef>
            </a:pPr>
            <a:r>
              <a:rPr lang="en-US" altLang="en-US" sz="2000" dirty="0" smtClean="0">
                <a:solidFill>
                  <a:srgbClr val="054698"/>
                </a:solidFill>
                <a:latin typeface="Calibri" panose="020F0502020204030204" pitchFamily="34" charset="0"/>
              </a:rPr>
              <a:t>Specifies </a:t>
            </a:r>
          </a:p>
          <a:p>
            <a:pPr lvl="2">
              <a:spcBef>
                <a:spcPct val="0"/>
              </a:spcBef>
            </a:pPr>
            <a:r>
              <a:rPr lang="en-US" altLang="en-US" sz="1600" dirty="0" smtClean="0">
                <a:solidFill>
                  <a:srgbClr val="054698"/>
                </a:solidFill>
                <a:latin typeface="Calibri" panose="020F0502020204030204" pitchFamily="34" charset="0"/>
              </a:rPr>
              <a:t>HDF5 encoding</a:t>
            </a:r>
          </a:p>
          <a:p>
            <a:pPr lvl="2">
              <a:spcBef>
                <a:spcPct val="0"/>
              </a:spcBef>
            </a:pPr>
            <a:r>
              <a:rPr lang="en-US" altLang="en-US" sz="1600" dirty="0" smtClean="0">
                <a:solidFill>
                  <a:srgbClr val="054698"/>
                </a:solidFill>
                <a:latin typeface="Calibri" panose="020F0502020204030204" pitchFamily="34" charset="0"/>
              </a:rPr>
              <a:t>Metadata</a:t>
            </a:r>
          </a:p>
          <a:p>
            <a:pPr lvl="2">
              <a:spcBef>
                <a:spcPct val="0"/>
              </a:spcBef>
            </a:pPr>
            <a:r>
              <a:rPr lang="en-US" altLang="en-US" sz="1600" dirty="0" smtClean="0">
                <a:solidFill>
                  <a:srgbClr val="054698"/>
                </a:solidFill>
                <a:latin typeface="Calibri" panose="020F0502020204030204" pitchFamily="34" charset="0"/>
              </a:rPr>
              <a:t>Grid Types</a:t>
            </a:r>
          </a:p>
          <a:p>
            <a:pPr lvl="2">
              <a:spcBef>
                <a:spcPct val="0"/>
              </a:spcBef>
            </a:pPr>
            <a:r>
              <a:rPr lang="en-US" altLang="en-US" sz="1600" dirty="0" smtClean="0">
                <a:solidFill>
                  <a:srgbClr val="054698"/>
                </a:solidFill>
                <a:latin typeface="Calibri" panose="020F0502020204030204" pitchFamily="34" charset="0"/>
              </a:rPr>
              <a:t>Dataset size for transmission</a:t>
            </a:r>
          </a:p>
          <a:p>
            <a:pPr lvl="1">
              <a:spcBef>
                <a:spcPct val="0"/>
              </a:spcBef>
            </a:pPr>
            <a:r>
              <a:rPr lang="en-US" altLang="en-US" sz="2000" dirty="0" smtClean="0">
                <a:solidFill>
                  <a:srgbClr val="054698"/>
                </a:solidFill>
                <a:latin typeface="Calibri" panose="020F0502020204030204" pitchFamily="34" charset="0"/>
              </a:rPr>
              <a:t>Harmonizes portrayal</a:t>
            </a:r>
          </a:p>
          <a:p>
            <a:pPr marL="457200" lvl="1" indent="0">
              <a:spcBef>
                <a:spcPct val="0"/>
              </a:spcBef>
              <a:buNone/>
            </a:pPr>
            <a:endParaRPr lang="en-US" altLang="en-US" sz="2400" dirty="0" smtClean="0">
              <a:solidFill>
                <a:srgbClr val="054698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dirty="0" smtClean="0">
                <a:solidFill>
                  <a:srgbClr val="054698"/>
                </a:solidFill>
                <a:latin typeface="Calibri" panose="020F0502020204030204" pitchFamily="34" charset="0"/>
              </a:rPr>
              <a:t>Office of Coast Survey has embarked on a project to extract the OFS output into  S-111 conforming datasets</a:t>
            </a:r>
          </a:p>
          <a:p>
            <a:pPr marL="457200" lvl="1" indent="0">
              <a:spcBef>
                <a:spcPct val="0"/>
              </a:spcBef>
              <a:buNone/>
            </a:pPr>
            <a:endParaRPr lang="en-US" altLang="en-US" sz="2000" dirty="0" smtClean="0">
              <a:solidFill>
                <a:srgbClr val="054698"/>
              </a:solidFill>
              <a:latin typeface="Calibri" panose="020F0502020204030204" pitchFamily="34" charset="0"/>
            </a:endParaRPr>
          </a:p>
          <a:p>
            <a:pPr lvl="1">
              <a:spcBef>
                <a:spcPct val="0"/>
              </a:spcBef>
            </a:pPr>
            <a:endParaRPr lang="en-US" altLang="en-US" sz="2000" dirty="0">
              <a:solidFill>
                <a:srgbClr val="054698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 dirty="0">
              <a:solidFill>
                <a:srgbClr val="054698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48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ancouver_large_scale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123950"/>
            <a:ext cx="9144000" cy="514032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95091" y="327025"/>
            <a:ext cx="8229600" cy="796925"/>
          </a:xfrm>
        </p:spPr>
        <p:txBody>
          <a:bodyPr/>
          <a:lstStyle/>
          <a:p>
            <a:r>
              <a:rPr lang="fr-CA" sz="3200" dirty="0" err="1"/>
              <a:t>Portrayal</a:t>
            </a:r>
            <a:r>
              <a:rPr lang="fr-CA" sz="3200" dirty="0"/>
              <a:t> </a:t>
            </a:r>
            <a:r>
              <a:rPr lang="fr-CA" sz="3200" dirty="0" err="1" smtClean="0"/>
              <a:t>examples</a:t>
            </a:r>
            <a:r>
              <a:rPr lang="fr-CA" sz="3200" dirty="0" smtClean="0"/>
              <a:t> of S-111</a:t>
            </a:r>
            <a:endParaRPr lang="fr-CA" sz="3200" dirty="0"/>
          </a:p>
        </p:txBody>
      </p:sp>
    </p:spTree>
    <p:extLst>
      <p:ext uri="{BB962C8B-B14F-4D97-AF65-F5344CB8AC3E}">
        <p14:creationId xmlns:p14="http://schemas.microsoft.com/office/powerpoint/2010/main" val="254950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2374</TotalTime>
  <Words>429</Words>
  <Application>Microsoft Office PowerPoint</Application>
  <PresentationFormat>On-screen Show (4:3)</PresentationFormat>
  <Paragraphs>123</Paragraphs>
  <Slides>11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BAD Interoperability</vt:lpstr>
      <vt:lpstr>PowerPoint Presentation</vt:lpstr>
      <vt:lpstr>PowerPoint Presentation</vt:lpstr>
      <vt:lpstr>PowerPoint Presentation</vt:lpstr>
      <vt:lpstr>Portrayal examples of S-111</vt:lpstr>
      <vt:lpstr>PowerPoint Presentation</vt:lpstr>
      <vt:lpstr>PowerPoint Presentation</vt:lpstr>
    </vt:vector>
  </TitlesOfParts>
  <Company>NOS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Kristen Crossett</dc:creator>
  <cp:lastModifiedBy>Julia Powell</cp:lastModifiedBy>
  <cp:revision>52</cp:revision>
  <dcterms:created xsi:type="dcterms:W3CDTF">2017-03-02T00:26:29Z</dcterms:created>
  <dcterms:modified xsi:type="dcterms:W3CDTF">2017-10-02T13:49:19Z</dcterms:modified>
</cp:coreProperties>
</file>