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60" r:id="rId3"/>
    <p:sldId id="261" r:id="rId4"/>
    <p:sldId id="264" r:id="rId5"/>
    <p:sldId id="263" r:id="rId6"/>
    <p:sldId id="259" r:id="rId7"/>
    <p:sldId id="265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698"/>
    <a:srgbClr val="008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2" autoAdjust="0"/>
    <p:restoredTop sz="87907" autoAdjust="0"/>
  </p:normalViewPr>
  <p:slideViewPr>
    <p:cSldViewPr snapToGrid="0">
      <p:cViewPr varScale="1">
        <p:scale>
          <a:sx n="101" d="100"/>
          <a:sy n="101" d="100"/>
        </p:scale>
        <p:origin x="17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AF187-4864-4B87-8117-9AB34039501D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A7255-6C7D-4B0F-88E4-81F231FAB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81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88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70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59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95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7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43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86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88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55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7255-6C7D-4B0F-88E4-81F231FABF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45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3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36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7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1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2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6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11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60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6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90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3A07-5228-40D8-B323-9594B85F66F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95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E3A07-5228-40D8-B323-9594B85F66F0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FA289-20B8-4B02-A79D-5FE2045D7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6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3" r="1823" b="9647"/>
          <a:stretch/>
        </p:blipFill>
        <p:spPr>
          <a:xfrm>
            <a:off x="2688" y="2218"/>
            <a:ext cx="9155097" cy="25738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0446" y="6323833"/>
            <a:ext cx="4203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30000" dirty="0">
                <a:solidFill>
                  <a:schemeClr val="bg1"/>
                </a:solidFill>
              </a:rPr>
              <a:t>Office of Coast Survey</a:t>
            </a:r>
            <a:endParaRPr lang="en-US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25721" y="2761355"/>
            <a:ext cx="7826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rgbClr val="054698"/>
                </a:solidFill>
              </a:rPr>
              <a:t>Visualizing Model Data for Mariners</a:t>
            </a:r>
            <a:endParaRPr lang="en-US" sz="4000" b="1" dirty="0">
              <a:solidFill>
                <a:srgbClr val="054698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545" y="2577961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TextBox 45"/>
          <p:cNvSpPr txBox="1"/>
          <p:nvPr/>
        </p:nvSpPr>
        <p:spPr>
          <a:xfrm>
            <a:off x="295275" y="3427641"/>
            <a:ext cx="8656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008DE7"/>
                </a:solidFill>
              </a:rPr>
              <a:t>Dr. Neil D. Weston &amp; Dr. Kurt Hess</a:t>
            </a:r>
          </a:p>
          <a:p>
            <a:pPr algn="r"/>
            <a:r>
              <a:rPr lang="en-US" sz="2800" dirty="0" smtClean="0">
                <a:solidFill>
                  <a:srgbClr val="008DE7"/>
                </a:solidFill>
              </a:rPr>
              <a:t>Office of Coast Survey, NOAA</a:t>
            </a:r>
            <a:endParaRPr lang="en-US" sz="2800" dirty="0">
              <a:solidFill>
                <a:srgbClr val="008DE7"/>
              </a:solidFill>
            </a:endParaRPr>
          </a:p>
        </p:txBody>
      </p:sp>
      <p:pic>
        <p:nvPicPr>
          <p:cNvPr id="10" name="Picture 9" descr="TJ_Statue_of_Liberty-crop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3628" y="4659235"/>
            <a:ext cx="1959123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Deepwater_Horizon_all_geotiff crop3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57668" y="4667861"/>
            <a:ext cx="1828033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Port of Gulfport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00475" y="4692573"/>
            <a:ext cx="2519266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 descr="Maine prep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5148" y="4659235"/>
            <a:ext cx="2120318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2698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973138" y="3616325"/>
            <a:ext cx="71977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99"/>
                </a:solidFill>
                <a:latin typeface="Myriad Pro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FFFF99"/>
                </a:solidFill>
                <a:latin typeface="Myriad Pro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54698"/>
                </a:solidFill>
                <a:latin typeface="Calibri" panose="020F0502020204030204" pitchFamily="34" charset="0"/>
              </a:rPr>
              <a:t>Thank you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Neil D. Weston  OCS, NOAA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neil.d.weston@noaa.gov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240-847-8250</a:t>
            </a: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1060450" y="1311275"/>
            <a:ext cx="70231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054698"/>
                </a:solidFill>
                <a:latin typeface="Myriad Pro" pitchFamily="34" charset="0"/>
              </a:rPr>
              <a:t>Resources</a:t>
            </a:r>
          </a:p>
          <a:p>
            <a:pPr algn="ctr"/>
            <a:endParaRPr lang="en-US" altLang="en-US" dirty="0"/>
          </a:p>
          <a:p>
            <a:pPr algn="ctr"/>
            <a:r>
              <a:rPr lang="en-US" altLang="en-US" dirty="0"/>
              <a:t>http://www.nco.ncep.noaa.gov/pmb/codes/GRIB2/</a:t>
            </a:r>
          </a:p>
          <a:p>
            <a:pPr algn="ctr"/>
            <a:endParaRPr lang="en-US" altLang="en-US" dirty="0"/>
          </a:p>
          <a:p>
            <a:pPr algn="ctr"/>
            <a:r>
              <a:rPr lang="en-US" altLang="en-US" dirty="0"/>
              <a:t>http://www.nco.ncep.noaa.gov/pmb/docs/grib2/grib2_doc.shtml</a:t>
            </a:r>
          </a:p>
        </p:txBody>
      </p:sp>
    </p:spTree>
    <p:extLst>
      <p:ext uri="{BB962C8B-B14F-4D97-AF65-F5344CB8AC3E}">
        <p14:creationId xmlns:p14="http://schemas.microsoft.com/office/powerpoint/2010/main" val="264252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153978" y="303118"/>
            <a:ext cx="86723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54698"/>
                </a:solidFill>
              </a:rPr>
              <a:t>Operational Forecast Systems</a:t>
            </a:r>
            <a:endParaRPr lang="en-US" sz="3000" dirty="0">
              <a:solidFill>
                <a:srgbClr val="054698"/>
              </a:solidFill>
            </a:endParaRPr>
          </a:p>
        </p:txBody>
      </p:sp>
      <p:sp>
        <p:nvSpPr>
          <p:cNvPr id="46" name="Rectangle 40"/>
          <p:cNvSpPr>
            <a:spLocks noChangeArrowheads="1"/>
          </p:cNvSpPr>
          <p:nvPr/>
        </p:nvSpPr>
        <p:spPr bwMode="auto">
          <a:xfrm>
            <a:off x="1148576" y="1427163"/>
            <a:ext cx="749377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Bullet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 smtClean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Bullet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 smtClean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 smtClean="0">
                <a:solidFill>
                  <a:srgbClr val="054698"/>
                </a:solidFill>
                <a:latin typeface="Calibri" panose="020F0502020204030204" pitchFamily="34" charset="0"/>
              </a:rPr>
              <a:t>Bullet </a:t>
            </a: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054698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" t="5331" b="2240"/>
          <a:stretch/>
        </p:blipFill>
        <p:spPr bwMode="auto">
          <a:xfrm>
            <a:off x="1076325" y="919163"/>
            <a:ext cx="7169150" cy="518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95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Rectangle 40"/>
          <p:cNvSpPr>
            <a:spLocks noChangeArrowheads="1"/>
          </p:cNvSpPr>
          <p:nvPr/>
        </p:nvSpPr>
        <p:spPr bwMode="auto">
          <a:xfrm>
            <a:off x="211128" y="1244928"/>
            <a:ext cx="7493774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  <a:defRPr/>
            </a:pPr>
            <a:r>
              <a:rPr lang="en-US" sz="1600" b="1" dirty="0">
                <a:solidFill>
                  <a:srgbClr val="054698"/>
                </a:solidFill>
              </a:rPr>
              <a:t>Model Inputs</a:t>
            </a:r>
          </a:p>
          <a:p>
            <a:pPr marL="0" indent="0">
              <a:buNone/>
              <a:defRPr/>
            </a:pPr>
            <a:r>
              <a:rPr lang="en-US" sz="1600" dirty="0"/>
              <a:t>Winds</a:t>
            </a:r>
          </a:p>
          <a:p>
            <a:pPr>
              <a:defRPr/>
            </a:pPr>
            <a:endParaRPr lang="en-US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en-US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en-US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sz="1600" b="1" dirty="0">
                <a:solidFill>
                  <a:srgbClr val="054698"/>
                </a:solidFill>
              </a:rPr>
              <a:t>Model Outputs</a:t>
            </a:r>
          </a:p>
          <a:p>
            <a:pPr marL="0" indent="0">
              <a:buNone/>
              <a:defRPr/>
            </a:pPr>
            <a:r>
              <a:rPr lang="en-US" sz="1400" dirty="0"/>
              <a:t>Water Levels</a:t>
            </a:r>
          </a:p>
          <a:p>
            <a:pPr marL="0" indent="0">
              <a:buNone/>
              <a:defRPr/>
            </a:pPr>
            <a:r>
              <a:rPr lang="en-US" sz="1400" dirty="0"/>
              <a:t>Currents</a:t>
            </a:r>
          </a:p>
          <a:p>
            <a:pPr marL="0" indent="0">
              <a:buNone/>
              <a:defRPr/>
            </a:pPr>
            <a:r>
              <a:rPr lang="en-US" sz="1400" dirty="0"/>
              <a:t>Water Temperature</a:t>
            </a:r>
          </a:p>
          <a:p>
            <a:pPr marL="0" indent="0">
              <a:buNone/>
              <a:defRPr/>
            </a:pPr>
            <a:r>
              <a:rPr lang="en-US" sz="1400" dirty="0"/>
              <a:t>Water Salinity</a:t>
            </a:r>
          </a:p>
          <a:p>
            <a:pPr>
              <a:defRPr/>
            </a:pPr>
            <a:endParaRPr lang="en-US" sz="1400" dirty="0"/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1197523"/>
            <a:ext cx="684212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53978" y="303118"/>
            <a:ext cx="86723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54698"/>
                </a:solidFill>
              </a:rPr>
              <a:t>Chesapeake Bay Ports Observation System </a:t>
            </a:r>
            <a:endParaRPr lang="en-US" sz="3000" dirty="0">
              <a:solidFill>
                <a:srgbClr val="05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59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41" y="952982"/>
            <a:ext cx="6998523" cy="504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53978" y="303118"/>
            <a:ext cx="86723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54698"/>
                </a:solidFill>
              </a:rPr>
              <a:t>Chesapeake Channel LLB 92 - Currents</a:t>
            </a:r>
            <a:endParaRPr lang="en-US" sz="3000" dirty="0">
              <a:solidFill>
                <a:srgbClr val="05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4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378953" y="1094705"/>
            <a:ext cx="8394700" cy="1755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GRIB – </a:t>
            </a:r>
            <a:r>
              <a:rPr lang="en-US" b="1" dirty="0" err="1">
                <a:solidFill>
                  <a:srgbClr val="054698"/>
                </a:solidFill>
              </a:rPr>
              <a:t>GR</a:t>
            </a:r>
            <a:r>
              <a:rPr lang="en-US" dirty="0" err="1"/>
              <a:t>idded</a:t>
            </a:r>
            <a:r>
              <a:rPr lang="en-US" dirty="0"/>
              <a:t> </a:t>
            </a:r>
            <a:r>
              <a:rPr lang="en-US" b="1" dirty="0">
                <a:solidFill>
                  <a:srgbClr val="054698"/>
                </a:solidFill>
              </a:rPr>
              <a:t>I</a:t>
            </a:r>
            <a:r>
              <a:rPr lang="en-US" dirty="0"/>
              <a:t>nformation in </a:t>
            </a:r>
            <a:r>
              <a:rPr lang="en-US" b="1" dirty="0">
                <a:solidFill>
                  <a:srgbClr val="054698"/>
                </a:solidFill>
              </a:rPr>
              <a:t>B</a:t>
            </a:r>
            <a:r>
              <a:rPr lang="en-US" dirty="0"/>
              <a:t>inary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Used operationally worldwide, primarily by The World Meteorological Organization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Self-contained records of 2-D data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Ideal for storing historical and forecast data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Examples below – wind speed/direction (Pacific Northwest) and annual precipitation</a:t>
            </a:r>
          </a:p>
          <a:p>
            <a:pPr eaLnBrk="1" hangingPunct="1">
              <a:defRPr/>
            </a:pPr>
            <a:r>
              <a:rPr lang="en-US" dirty="0"/>
              <a:t>     in the United States</a:t>
            </a:r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78" y="2967946"/>
            <a:ext cx="3941763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941" y="2967946"/>
            <a:ext cx="3795712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782178" y="5625533"/>
            <a:ext cx="2063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99"/>
                </a:solidFill>
                <a:latin typeface="Myriad Pro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FFFF99"/>
                </a:solidFill>
                <a:latin typeface="Myriad Pro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Wind speed and direction</a:t>
            </a: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4977941" y="5625533"/>
            <a:ext cx="1673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99"/>
                </a:solidFill>
                <a:latin typeface="Myriad Pro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FFFF99"/>
                </a:solidFill>
                <a:latin typeface="Myriad Pro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Calibri" panose="020F0502020204030204" pitchFamily="34" charset="0"/>
              </a:rPr>
              <a:t>Annual precipitation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3978" y="303118"/>
            <a:ext cx="86723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54698"/>
                </a:solidFill>
              </a:rPr>
              <a:t>GRIB Data</a:t>
            </a:r>
            <a:endParaRPr lang="en-US" sz="3000" dirty="0">
              <a:solidFill>
                <a:srgbClr val="05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2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303" y="945452"/>
            <a:ext cx="3563096" cy="509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78953" y="1094705"/>
            <a:ext cx="246439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Irregular Grid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pts = 78,480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53978" y="303118"/>
            <a:ext cx="86723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54698"/>
                </a:solidFill>
              </a:rPr>
              <a:t>Chesapeake Bay OFS</a:t>
            </a:r>
            <a:endParaRPr lang="en-US" sz="3000" dirty="0">
              <a:solidFill>
                <a:srgbClr val="05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0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049" y="927762"/>
            <a:ext cx="6913922" cy="480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40"/>
          <p:cNvSpPr>
            <a:spLocks noChangeArrowheads="1"/>
          </p:cNvSpPr>
          <p:nvPr/>
        </p:nvSpPr>
        <p:spPr bwMode="auto">
          <a:xfrm>
            <a:off x="0" y="5769128"/>
            <a:ext cx="91333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None/>
              <a:defRPr/>
            </a:pPr>
            <a:r>
              <a:rPr lang="en-US" sz="1400" dirty="0" smtClean="0"/>
              <a:t>dx = 0.0125 </a:t>
            </a:r>
            <a:r>
              <a:rPr lang="en-US" sz="1400" dirty="0" err="1" smtClean="0"/>
              <a:t>deg</a:t>
            </a:r>
            <a:r>
              <a:rPr lang="en-US" sz="1400" dirty="0" smtClean="0"/>
              <a:t>      </a:t>
            </a:r>
            <a:r>
              <a:rPr lang="en-US" sz="1400" dirty="0" err="1" smtClean="0"/>
              <a:t>dy</a:t>
            </a:r>
            <a:r>
              <a:rPr lang="en-US" sz="1400" dirty="0" smtClean="0"/>
              <a:t> = 0.0100 </a:t>
            </a:r>
            <a:r>
              <a:rPr lang="en-US" sz="1400" dirty="0" err="1" smtClean="0"/>
              <a:t>deg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11128" y="-87901"/>
            <a:ext cx="8672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54698"/>
                </a:solidFill>
              </a:rPr>
              <a:t>Lower Bay, James River, and Harbor Entrance: </a:t>
            </a:r>
          </a:p>
          <a:p>
            <a:r>
              <a:rPr lang="en-US" sz="3000" dirty="0" smtClean="0">
                <a:solidFill>
                  <a:srgbClr val="054698"/>
                </a:solidFill>
              </a:rPr>
              <a:t>Regular Grid Points</a:t>
            </a:r>
            <a:endParaRPr lang="en-US" sz="3000" dirty="0">
              <a:solidFill>
                <a:srgbClr val="05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66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/>
          <p:cNvSpPr txBox="1"/>
          <p:nvPr/>
        </p:nvSpPr>
        <p:spPr>
          <a:xfrm>
            <a:off x="211128" y="-87901"/>
            <a:ext cx="8672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54698"/>
                </a:solidFill>
              </a:rPr>
              <a:t>Lower Bay, James River, and Harbor Entrance: </a:t>
            </a:r>
          </a:p>
          <a:p>
            <a:r>
              <a:rPr lang="en-US" sz="3000" dirty="0" smtClean="0">
                <a:solidFill>
                  <a:srgbClr val="054698"/>
                </a:solidFill>
              </a:rPr>
              <a:t>Current Vectors</a:t>
            </a:r>
            <a:endParaRPr lang="en-US" sz="3000" dirty="0">
              <a:solidFill>
                <a:srgbClr val="054698"/>
              </a:solidFill>
            </a:endParaRP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094" y="936435"/>
            <a:ext cx="5458417" cy="511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28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34" t="40921" r="1823" b="42868"/>
          <a:stretch/>
        </p:blipFill>
        <p:spPr>
          <a:xfrm>
            <a:off x="2688" y="2218"/>
            <a:ext cx="9155097" cy="84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630" y="6131105"/>
            <a:ext cx="9144000" cy="744029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" y="6214132"/>
            <a:ext cx="577976" cy="577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566" y="6364399"/>
            <a:ext cx="420367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2000" b="1" baseline="30000" dirty="0">
                <a:solidFill>
                  <a:schemeClr val="bg1"/>
                </a:solidFill>
              </a:rPr>
              <a:t>Office of Coast Survey</a:t>
            </a:r>
            <a:endParaRPr lang="en-US" sz="2000" baseline="30000" dirty="0">
              <a:solidFill>
                <a:schemeClr val="bg1"/>
              </a:solidFill>
            </a:endParaRPr>
          </a:p>
          <a:p>
            <a:r>
              <a:rPr lang="en-US" baseline="30000" dirty="0">
                <a:solidFill>
                  <a:schemeClr val="bg1"/>
                </a:solidFill>
              </a:rPr>
              <a:t>National Oceanic and Atmospheric Administration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630" y="2218"/>
            <a:ext cx="9173867" cy="83542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545" y="837645"/>
            <a:ext cx="9163783" cy="38942"/>
          </a:xfrm>
          <a:prstGeom prst="rect">
            <a:avLst/>
          </a:prstGeom>
          <a:solidFill>
            <a:srgbClr val="054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/>
          <p:cNvSpPr txBox="1"/>
          <p:nvPr/>
        </p:nvSpPr>
        <p:spPr>
          <a:xfrm>
            <a:off x="153978" y="303118"/>
            <a:ext cx="86723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54698"/>
                </a:solidFill>
              </a:rPr>
              <a:t>Operational Forecast Systems - Applications</a:t>
            </a:r>
            <a:endParaRPr lang="en-US" sz="3000" dirty="0">
              <a:solidFill>
                <a:srgbClr val="054698"/>
              </a:solidFill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4640263" y="1323975"/>
            <a:ext cx="3148012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99"/>
                </a:solidFill>
                <a:latin typeface="Myriad Pro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FFFF99"/>
                </a:solidFill>
                <a:latin typeface="Myriad Pro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54698"/>
                </a:solidFill>
                <a:latin typeface="Calibri" panose="020F0502020204030204" pitchFamily="34" charset="0"/>
              </a:rPr>
              <a:t>Shipping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Baseline environmental assessment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Geophysical survey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Pipeline survey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Debris/clearance survey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Route optimization</a:t>
            </a: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981075" y="3648075"/>
            <a:ext cx="34750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99"/>
                </a:solidFill>
                <a:latin typeface="Myriad Pro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FFFF99"/>
                </a:solidFill>
                <a:latin typeface="Myriad Pro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54698"/>
                </a:solidFill>
                <a:latin typeface="Calibri" panose="020F0502020204030204" pitchFamily="34" charset="0"/>
              </a:rPr>
              <a:t>Environmental Monitoring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Emergency response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Water quality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Ecosystem assessment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Spill assessment</a:t>
            </a: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981075" y="1304925"/>
            <a:ext cx="178911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99"/>
                </a:solidFill>
                <a:latin typeface="Myriad Pro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FFFF99"/>
                </a:solidFill>
                <a:latin typeface="Myriad Pro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54698"/>
                </a:solidFill>
                <a:latin typeface="Calibri" panose="020F0502020204030204" pitchFamily="34" charset="0"/>
              </a:rPr>
              <a:t>Hydrography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Route survey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Habitat mapping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Deep sea mining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Charting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EEZ survey</a:t>
            </a: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4640263" y="3676650"/>
            <a:ext cx="25114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99"/>
                </a:solidFill>
                <a:latin typeface="Myriad Pro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FFFF99"/>
                </a:solidFill>
                <a:latin typeface="Myriad Pro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54698"/>
                </a:solidFill>
                <a:latin typeface="Calibri" panose="020F0502020204030204" pitchFamily="34" charset="0"/>
              </a:rPr>
              <a:t>Search &amp; Recovery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Asset location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Marine archaeology</a:t>
            </a:r>
          </a:p>
        </p:txBody>
      </p:sp>
    </p:spTree>
    <p:extLst>
      <p:ext uri="{BB962C8B-B14F-4D97-AF65-F5344CB8AC3E}">
        <p14:creationId xmlns:p14="http://schemas.microsoft.com/office/powerpoint/2010/main" val="21317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2315</TotalTime>
  <Words>309</Words>
  <Application>Microsoft Office PowerPoint</Application>
  <PresentationFormat>On-screen Show (4:3)</PresentationFormat>
  <Paragraphs>101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MS PGothic</vt:lpstr>
      <vt:lpstr>Arial</vt:lpstr>
      <vt:lpstr>Calibri</vt:lpstr>
      <vt:lpstr>Calibri Light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Crossett</dc:creator>
  <cp:lastModifiedBy>Christina Fandel</cp:lastModifiedBy>
  <cp:revision>46</cp:revision>
  <dcterms:created xsi:type="dcterms:W3CDTF">2017-03-02T00:26:29Z</dcterms:created>
  <dcterms:modified xsi:type="dcterms:W3CDTF">2017-09-28T17:45:37Z</dcterms:modified>
</cp:coreProperties>
</file>