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8" r:id="rId1"/>
    <p:sldMasterId id="2147483709" r:id="rId2"/>
    <p:sldMasterId id="2147483710" r:id="rId3"/>
    <p:sldMasterId id="2147483817" r:id="rId4"/>
    <p:sldMasterId id="2147483882" r:id="rId5"/>
  </p:sldMasterIdLst>
  <p:notesMasterIdLst>
    <p:notesMasterId r:id="rId22"/>
  </p:notesMasterIdLst>
  <p:sldIdLst>
    <p:sldId id="256" r:id="rId6"/>
    <p:sldId id="358" r:id="rId7"/>
    <p:sldId id="402" r:id="rId8"/>
    <p:sldId id="359" r:id="rId9"/>
    <p:sldId id="384" r:id="rId10"/>
    <p:sldId id="329" r:id="rId11"/>
    <p:sldId id="326" r:id="rId12"/>
    <p:sldId id="392" r:id="rId13"/>
    <p:sldId id="393" r:id="rId14"/>
    <p:sldId id="385" r:id="rId15"/>
    <p:sldId id="396" r:id="rId16"/>
    <p:sldId id="386" r:id="rId17"/>
    <p:sldId id="395" r:id="rId18"/>
    <p:sldId id="399" r:id="rId19"/>
    <p:sldId id="389" r:id="rId20"/>
    <p:sldId id="401" r:id="rId21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922643D-0555-4A01-ACC8-3E92D451ADF4}">
  <a:tblStyle styleId="{B922643D-0555-4A01-ACC8-3E92D451ADF4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000" autoAdjust="0"/>
    <p:restoredTop sz="94643"/>
  </p:normalViewPr>
  <p:slideViewPr>
    <p:cSldViewPr>
      <p:cViewPr varScale="1">
        <p:scale>
          <a:sx n="90" d="100"/>
          <a:sy n="90" d="100"/>
        </p:scale>
        <p:origin x="1208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6402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5342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352F36D-E818-48B2-8F93-772C511A9305}" type="slidenum">
              <a:rPr lang="en-US" altLang="en-US" sz="1200">
                <a:solidFill>
                  <a:prstClr val="black"/>
                </a:solidFill>
              </a:rPr>
              <a:pPr eaLnBrk="1" hangingPunct="1"/>
              <a:t>2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20213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9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5639" indent="-279092" defTabSz="90549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6368" indent="-223274" defTabSz="90549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2915" indent="-223274" defTabSz="90549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9463" indent="-223274" defTabSz="90549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6010" indent="-223274" defTabSz="9054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02557" indent="-223274" defTabSz="9054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9104" indent="-223274" defTabSz="9054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95652" indent="-223274" defTabSz="9054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F8612C0-DCE3-4B3B-8AD2-AC109EFF5F87}" type="slidenum">
              <a:rPr lang="en-US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defRPr/>
              </a:pPr>
              <a:t>3</a:t>
            </a:fld>
            <a:endParaRPr lang="en-US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57184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1950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4536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76273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0945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0847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9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5639" indent="-279092" defTabSz="90549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6368" indent="-223274" defTabSz="90549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2915" indent="-223274" defTabSz="90549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9463" indent="-223274" defTabSz="90549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6010" indent="-223274" defTabSz="9054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02557" indent="-223274" defTabSz="9054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9104" indent="-223274" defTabSz="9054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95652" indent="-223274" defTabSz="9054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F8612C0-DCE3-4B3B-8AD2-AC109EFF5F87}" type="slidenum">
              <a:rPr lang="en-US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defRPr/>
              </a:pPr>
              <a:t>16</a:t>
            </a:fld>
            <a:endParaRPr lang="en-US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548650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3057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el en verticale teks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 rot="5400000">
            <a:off x="2286000" y="-304800"/>
            <a:ext cx="4648199" cy="830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e titel en teks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 rot="5400000">
            <a:off x="4714875" y="2124074"/>
            <a:ext cx="6019799" cy="20764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 rot="5400000">
            <a:off x="485775" y="123824"/>
            <a:ext cx="6019799" cy="60769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40766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4686300" y="1524000"/>
            <a:ext cx="40766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3057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ctrTitle"/>
          </p:nvPr>
        </p:nvSpPr>
        <p:spPr>
          <a:xfrm>
            <a:off x="152400" y="304800"/>
            <a:ext cx="88391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152400" y="1524000"/>
            <a:ext cx="8763000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342900" algn="ctr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marR="0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marR="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marR="0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marR="0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ekop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40766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xfrm>
            <a:off x="4686300" y="1524000"/>
            <a:ext cx="40766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elijking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oud met bijschrif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Afbeelding met bijschrif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152400" y="304800"/>
            <a:ext cx="88391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52400" y="1524000"/>
            <a:ext cx="8763000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342900" algn="ctr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marR="0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marR="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marR="0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marR="0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el en verticale teks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 rot="5400000">
            <a:off x="2286000" y="-304800"/>
            <a:ext cx="4648199" cy="830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e titel en teks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 rot="5400000">
            <a:off x="4714875" y="2124074"/>
            <a:ext cx="6019799" cy="20764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 rot="5400000">
            <a:off x="485775" y="123824"/>
            <a:ext cx="6019799" cy="60769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40766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4686300" y="1524000"/>
            <a:ext cx="40766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3057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ctrTitle"/>
          </p:nvPr>
        </p:nvSpPr>
        <p:spPr>
          <a:xfrm>
            <a:off x="152400" y="304800"/>
            <a:ext cx="88391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ubTitle" idx="1"/>
          </p:nvPr>
        </p:nvSpPr>
        <p:spPr>
          <a:xfrm>
            <a:off x="152400" y="1524000"/>
            <a:ext cx="8763000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342900" algn="ctr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marR="0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marR="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marR="0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marR="0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ekop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40766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2"/>
          </p:nvPr>
        </p:nvSpPr>
        <p:spPr>
          <a:xfrm>
            <a:off x="4686300" y="1524000"/>
            <a:ext cx="40766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elijking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oud met bijschrif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Afbeelding met bijschrif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ekop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el en verticale teks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 rot="5400000">
            <a:off x="2286000" y="-304800"/>
            <a:ext cx="4648199" cy="830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e titel en teks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 rot="5400000">
            <a:off x="4714875" y="2124074"/>
            <a:ext cx="6019799" cy="20764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 rot="5400000">
            <a:off x="485775" y="123824"/>
            <a:ext cx="6019799" cy="60769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40766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2"/>
          </p:nvPr>
        </p:nvSpPr>
        <p:spPr>
          <a:xfrm>
            <a:off x="4686300" y="1524000"/>
            <a:ext cx="40766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510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9057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8700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293275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2695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51745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9281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295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40766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686300" y="1524000"/>
            <a:ext cx="40766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906335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144416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1871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076450" cy="60198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76950" cy="60198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83583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6705600" cy="5334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41369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6629400" cy="1143000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7/16/2015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WW3 Wind Waves Summer School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B20A-613C-46BA-AFDE-71EA8BD81F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Content Placeholder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90600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9" t="12251" r="22875" b="13427"/>
          <a:stretch/>
        </p:blipFill>
        <p:spPr>
          <a:xfrm>
            <a:off x="8061626" y="0"/>
            <a:ext cx="1082373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0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elijking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oud met bijschrif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Afbeelding met bijschrif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14" Type="http://schemas.openxmlformats.org/officeDocument/2006/relationships/image" Target="../media/image5.png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3057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marR="0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marR="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marR="0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marR="0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pic>
        <p:nvPicPr>
          <p:cNvPr id="11" name="Shape 1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04800" y="228600"/>
            <a:ext cx="1066799" cy="10667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/>
          <p:nvPr/>
        </p:nvSpPr>
        <p:spPr>
          <a:xfrm>
            <a:off x="0" y="6461125"/>
            <a:ext cx="9144000" cy="366713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CCECFF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u="none" strike="noStrike" cap="none" baseline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pic>
        <p:nvPicPr>
          <p:cNvPr id="13" name="Shape 1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0" y="64008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686800" y="6405562"/>
            <a:ext cx="457200" cy="45243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3057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marR="0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marR="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marR="0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marR="0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pic>
        <p:nvPicPr>
          <p:cNvPr id="58" name="Shape 5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4800" y="228600"/>
            <a:ext cx="1066799" cy="106679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/>
          <p:nvPr/>
        </p:nvSpPr>
        <p:spPr>
          <a:xfrm>
            <a:off x="0" y="6461125"/>
            <a:ext cx="9144000" cy="366713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CCECFF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u="none" strike="noStrike" cap="none" baseline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pic>
        <p:nvPicPr>
          <p:cNvPr id="60" name="Shape 6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64008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86800" y="6405562"/>
            <a:ext cx="457200" cy="45243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3057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342900" algn="l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/>
            </a:lvl1pPr>
            <a:lvl2pPr marL="339725" marR="0" indent="-73025" algn="l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/>
            </a:lvl2pPr>
            <a:lvl3pPr marL="692150" marR="0" indent="-120650" algn="l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/>
            </a:lvl3pPr>
            <a:lvl4pPr marL="1030288" marR="0" indent="-115887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/>
            </a:lvl4pPr>
            <a:lvl5pPr marL="1370013" marR="0" indent="-112712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5pPr>
            <a:lvl6pPr marL="18272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6pPr>
            <a:lvl7pPr marL="22844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7pPr>
            <a:lvl8pPr marL="27416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8pPr>
            <a:lvl9pPr marL="3198813" marR="0" indent="-112713" algn="l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pic>
        <p:nvPicPr>
          <p:cNvPr id="105" name="Shape 10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4800" y="228600"/>
            <a:ext cx="1066799" cy="1066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0" y="6461125"/>
            <a:ext cx="9144000" cy="366713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CCECFF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u="none" strike="noStrike" cap="none" baseline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64008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86800" y="6405562"/>
            <a:ext cx="457200" cy="45243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52400"/>
            <a:ext cx="670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144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4" descr="NOAA_LOGO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9989" name="Text Box 5"/>
          <p:cNvSpPr txBox="1">
            <a:spLocks noChangeArrowheads="1"/>
          </p:cNvSpPr>
          <p:nvPr/>
        </p:nvSpPr>
        <p:spPr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 b="1" i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Arial" charset="0"/>
              </a:rPr>
              <a:t> </a:t>
            </a:r>
          </a:p>
        </p:txBody>
      </p:sp>
      <p:pic>
        <p:nvPicPr>
          <p:cNvPr id="1030" name="Picture 6" descr="NOAA_LOGO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nws logo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5563"/>
            <a:ext cx="457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08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7/16/2015</a:t>
            </a: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WW3 Wind Waves Summer School 2015</a:t>
            </a: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AABAC-D953-470D-90C2-BE0184DE352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30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olar.ncep.noaa.gov/nwps/" TargetMode="External"/><Relationship Id="rId4" Type="http://schemas.openxmlformats.org/officeDocument/2006/relationships/image" Target="../media/image32.gif"/><Relationship Id="rId5" Type="http://schemas.openxmlformats.org/officeDocument/2006/relationships/image" Target="../media/image33.gif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hyperlink" Target="http://polar.ncep.noaa.gov/nwps/para/viewer.shtml" TargetMode="External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mailto:Andre.VanderWesthuysen@noaa.gov" TargetMode="External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ftp://ftp.ncep.noaa.gov/pub/data/nccf/com/nwps/prod/" TargetMode="External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6.gif"/><Relationship Id="rId3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5" Type="http://schemas.openxmlformats.org/officeDocument/2006/relationships/hyperlink" Target="http://polar.ncep.noaa.gov/nwps/para/viewer.shtml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olar.ncep.noaa.gov/nwps/" TargetMode="External"/><Relationship Id="rId4" Type="http://schemas.openxmlformats.org/officeDocument/2006/relationships/image" Target="../media/image26.gif"/><Relationship Id="rId5" Type="http://schemas.openxmlformats.org/officeDocument/2006/relationships/image" Target="../media/image27.gif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000" y="150813"/>
            <a:ext cx="1773238" cy="103028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/>
          <p:nvPr/>
        </p:nvSpPr>
        <p:spPr>
          <a:xfrm>
            <a:off x="8077200" y="6463267"/>
            <a:ext cx="53339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pic>
        <p:nvPicPr>
          <p:cNvPr id="7" name="Afbeelding 6" descr="imagesCACQZOTG.jpg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30" t="-5756" r="-4430" b="-5756"/>
          <a:stretch>
            <a:fillRect/>
          </a:stretch>
        </p:blipFill>
        <p:spPr bwMode="auto">
          <a:xfrm>
            <a:off x="0" y="5656274"/>
            <a:ext cx="1524000" cy="1201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180" y="5656274"/>
            <a:ext cx="1189820" cy="1189820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2014512"/>
            <a:ext cx="9144000" cy="7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lnSpc>
                <a:spcPct val="114000"/>
              </a:lnSpc>
              <a:spcBef>
                <a:spcPct val="0"/>
              </a:spcBef>
              <a:defRPr/>
            </a:pPr>
            <a:r>
              <a:rPr lang="en-US" sz="36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rPr>
              <a:t>Nearshore Wave Prediction System</a:t>
            </a:r>
            <a:endParaRPr lang="en-US" sz="36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8" b="21555"/>
          <a:stretch/>
        </p:blipFill>
        <p:spPr>
          <a:xfrm>
            <a:off x="4267200" y="276679"/>
            <a:ext cx="1821180" cy="7770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76679"/>
            <a:ext cx="777038" cy="7770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65570" y="6453163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ea typeface="+mn-ea"/>
                <a:cs typeface="+mn-cs"/>
              </a:rPr>
              <a:t>1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6180138"/>
            <a:ext cx="5791200" cy="220662"/>
          </a:xfrm>
        </p:spPr>
        <p:txBody>
          <a:bodyPr/>
          <a:lstStyle/>
          <a:p>
            <a:pPr marL="533400" indent="-533400" algn="ctr" eaLnBrk="1" hangingPunct="1">
              <a:lnSpc>
                <a:spcPct val="80000"/>
              </a:lnSpc>
            </a:pPr>
            <a:r>
              <a:rPr lang="en-US" altLang="en-US" sz="1300" b="0" i="0" dirty="0" smtClean="0">
                <a:solidFill>
                  <a:srgbClr val="00FFFF"/>
                </a:solidFill>
                <a:effectLst/>
                <a:latin typeface="Calibri" pitchFamily="34" charset="0"/>
              </a:rPr>
              <a:t>NOAA Industry Day, Oct 5, 2017</a:t>
            </a:r>
            <a:endParaRPr lang="en-US" altLang="en-US" sz="1300" i="0" dirty="0" smtClean="0">
              <a:solidFill>
                <a:srgbClr val="FF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72440" y="3124200"/>
            <a:ext cx="81534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lang="en-US" altLang="en-US" sz="2200" b="0" i="0" dirty="0">
                <a:solidFill>
                  <a:srgbClr val="FFFFFF"/>
                </a:solidFill>
              </a:rPr>
              <a:t>André van der </a:t>
            </a:r>
            <a:r>
              <a:rPr lang="en-US" altLang="en-US" sz="2200" b="0" i="0" dirty="0" smtClean="0">
                <a:solidFill>
                  <a:srgbClr val="FFFFFF"/>
                </a:solidFill>
              </a:rPr>
              <a:t>Westhuysen</a:t>
            </a:r>
            <a:r>
              <a:rPr lang="en-US" altLang="en-US" sz="2200" b="0" i="0" baseline="30000" dirty="0" smtClean="0">
                <a:solidFill>
                  <a:srgbClr val="FFFFFF"/>
                </a:solidFill>
              </a:rPr>
              <a:t>1,2</a:t>
            </a:r>
            <a:endParaRPr lang="en-US" altLang="en-US" sz="2200" b="0" i="0" baseline="30000" dirty="0">
              <a:solidFill>
                <a:srgbClr val="FFFFFF"/>
              </a:solidFill>
            </a:endParaRPr>
          </a:p>
          <a:p>
            <a:pPr algn="ctr">
              <a:lnSpc>
                <a:spcPct val="100000"/>
              </a:lnSpc>
              <a:spcAft>
                <a:spcPct val="0"/>
              </a:spcAft>
            </a:pPr>
            <a:endParaRPr lang="en-US" altLang="en-US" sz="2000" b="0" i="0" dirty="0" smtClean="0">
              <a:solidFill>
                <a:schemeClr val="hlink"/>
              </a:solidFill>
            </a:endParaRPr>
          </a:p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lang="en-US" altLang="en-US" sz="1600" b="0" i="0" baseline="30000" dirty="0" smtClean="0">
                <a:solidFill>
                  <a:schemeClr val="hlink"/>
                </a:solidFill>
              </a:rPr>
              <a:t>1</a:t>
            </a:r>
            <a:r>
              <a:rPr lang="en-US" altLang="en-US" sz="1600" b="0" dirty="0" smtClean="0">
                <a:solidFill>
                  <a:schemeClr val="hlink"/>
                </a:solidFill>
              </a:rPr>
              <a:t>NOAA / National Weather Service</a:t>
            </a:r>
          </a:p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lang="en-US" altLang="en-US" sz="1600" b="0" dirty="0" smtClean="0">
                <a:solidFill>
                  <a:schemeClr val="hlink"/>
                </a:solidFill>
              </a:rPr>
              <a:t>National Centers for Environmental Prediction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altLang="en-US" sz="1600" b="0" i="0" baseline="30000" dirty="0" smtClean="0">
                <a:solidFill>
                  <a:schemeClr val="hlink"/>
                </a:solidFill>
              </a:rPr>
              <a:t>2</a:t>
            </a:r>
            <a:r>
              <a:rPr lang="en-US" altLang="en-US" sz="1600" b="0" dirty="0" smtClean="0">
                <a:solidFill>
                  <a:schemeClr val="hlink"/>
                </a:solidFill>
              </a:rPr>
              <a:t>I.M Systems Group, Rockville MD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0" y="304800"/>
            <a:ext cx="7391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400" smtClean="0">
                <a:solidFill>
                  <a:srgbClr val="CCCCFF"/>
                </a:solidFill>
                <a:latin typeface="Calibri" pitchFamily="34" charset="0"/>
              </a:rPr>
              <a:t>Wave-current interaction</a:t>
            </a:r>
            <a:endParaRPr lang="en-US" sz="3400" dirty="0" smtClean="0">
              <a:solidFill>
                <a:srgbClr val="CCCCFF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  <a:t>Example: Miami, FL</a:t>
            </a:r>
            <a:endParaRPr lang="en-US" sz="2800" dirty="0" smtClean="0">
              <a:solidFill>
                <a:srgbClr val="FFFFFF"/>
              </a:solidFill>
              <a:latin typeface="Times New Roman"/>
              <a:ea typeface="ＭＳ Ｐゴシック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1305" y="6034010"/>
            <a:ext cx="3506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hlinkClick r:id="rId3"/>
              </a:rPr>
              <a:t>http://polar.ncep.noaa.gov/nwps/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326415"/>
            <a:ext cx="4646865" cy="2926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3" y="1600200"/>
            <a:ext cx="4646864" cy="29268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96669" y="4585551"/>
            <a:ext cx="414673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en-US" sz="2400" b="0" i="0" dirty="0" smtClean="0">
                <a:latin typeface="Calibri" pitchFamily="34" charset="0"/>
                <a:cs typeface="Arial" charset="0"/>
              </a:rPr>
              <a:t>Surface currents from NOAA’s global circulation model RTOFS</a:t>
            </a:r>
            <a:endParaRPr lang="en-US" altLang="en-US" sz="2400" b="0" i="0" dirty="0">
              <a:latin typeface="Calibri" pitchFamily="34" charset="0"/>
              <a:cs typeface="Arial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943600" y="2859335"/>
            <a:ext cx="3046665" cy="40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en-US" sz="2400" b="0" i="0" dirty="0" smtClean="0">
                <a:latin typeface="Calibri" pitchFamily="34" charset="0"/>
                <a:cs typeface="Arial" charset="0"/>
              </a:rPr>
              <a:t>Coastal wave response</a:t>
            </a:r>
            <a:endParaRPr lang="en-US" altLang="en-US" sz="2400" b="0" i="0" dirty="0">
              <a:latin typeface="Calibri" pitchFamily="34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ea typeface="+mn-ea"/>
                <a:cs typeface="+mn-cs"/>
              </a:rPr>
              <a:t>10</a:t>
            </a:r>
            <a:endParaRPr lang="en-US" sz="18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217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04118" y="289494"/>
            <a:ext cx="7639881" cy="85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600" kern="0" dirty="0" smtClean="0">
                <a:solidFill>
                  <a:schemeClr val="hlink"/>
                </a:solidFill>
                <a:latin typeface="Calibri" pitchFamily="34" charset="0"/>
              </a:rPr>
              <a:t>Inclusion of tide and surge </a:t>
            </a:r>
            <a:r>
              <a:rPr lang="en-US" sz="3600" kern="0" smtClean="0">
                <a:solidFill>
                  <a:schemeClr val="hlink"/>
                </a:solidFill>
                <a:latin typeface="Calibri" pitchFamily="34" charset="0"/>
              </a:rPr>
              <a:t>water levels</a:t>
            </a:r>
            <a:endParaRPr lang="en-US" sz="3600" kern="0" dirty="0" smtClean="0">
              <a:solidFill>
                <a:schemeClr val="hlink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</a:rPr>
              <a:t>Hurricane </a:t>
            </a:r>
            <a:r>
              <a:rPr lang="en-US" sz="2800" dirty="0">
                <a:solidFill>
                  <a:srgbClr val="FFFFFF"/>
                </a:solidFill>
                <a:latin typeface="Calibri" pitchFamily="34" charset="0"/>
              </a:rPr>
              <a:t>Irma (2017/09/11</a:t>
            </a:r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</a:rPr>
              <a:t>)</a:t>
            </a:r>
            <a:endParaRPr lang="en-US" sz="28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r="1632"/>
          <a:stretch/>
        </p:blipFill>
        <p:spPr>
          <a:xfrm>
            <a:off x="914400" y="1371600"/>
            <a:ext cx="3752850" cy="2513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r="1951"/>
          <a:stretch/>
        </p:blipFill>
        <p:spPr>
          <a:xfrm>
            <a:off x="4800600" y="1371600"/>
            <a:ext cx="3733800" cy="2515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r="1951"/>
          <a:stretch/>
        </p:blipFill>
        <p:spPr>
          <a:xfrm>
            <a:off x="4800600" y="3987771"/>
            <a:ext cx="3733800" cy="251540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62000" y="3987771"/>
            <a:ext cx="2698931" cy="36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en-US" sz="2400" b="0" i="0" smtClean="0">
                <a:latin typeface="Calibri" pitchFamily="34" charset="0"/>
                <a:cs typeface="Arial" charset="0"/>
              </a:rPr>
              <a:t>Hurricane wind field</a:t>
            </a:r>
            <a:endParaRPr lang="en-US" altLang="en-US" sz="2400" b="0" i="0" dirty="0">
              <a:latin typeface="Calibri" pitchFamily="34" charset="0"/>
              <a:cs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349319" y="5587971"/>
            <a:ext cx="237508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en-US" sz="2400" b="0" i="0" dirty="0" smtClean="0">
                <a:latin typeface="Calibri" pitchFamily="34" charset="0"/>
                <a:cs typeface="Arial" charset="0"/>
              </a:rPr>
              <a:t>Tide + wind surge</a:t>
            </a:r>
          </a:p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en-US" sz="2400" b="0" i="0" dirty="0" smtClean="0">
                <a:latin typeface="Calibri" pitchFamily="34" charset="0"/>
                <a:cs typeface="Arial" charset="0"/>
              </a:rPr>
              <a:t>(ESTOFS model)</a:t>
            </a:r>
            <a:endParaRPr lang="en-US" altLang="en-US" sz="2400" b="0" i="0" dirty="0">
              <a:latin typeface="Calibri" pitchFamily="34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ea typeface="+mn-ea"/>
                <a:cs typeface="+mn-cs"/>
              </a:rPr>
              <a:t>10</a:t>
            </a:r>
            <a:endParaRPr lang="en-US" sz="18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25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0" y="3048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200" dirty="0" smtClean="0">
                <a:solidFill>
                  <a:srgbClr val="CCCCFF"/>
                </a:solidFill>
                <a:latin typeface="Calibri" pitchFamily="34" charset="0"/>
              </a:rPr>
              <a:t>Dealing with complexity: Wave systems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CCCCFF"/>
                </a:solidFill>
                <a:latin typeface="Calibri" pitchFamily="34" charset="0"/>
              </a:rPr>
              <a:t>ML clustering, e.g. Monterey, CA (2 systems)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172200" cy="4778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2057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Hs, sys1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0200" y="2057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Hs, sys2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24200" y="3515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Tp</a:t>
            </a:r>
            <a:r>
              <a:rPr lang="en-US" dirty="0" smtClean="0"/>
              <a:t>, sys1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10200" y="3515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Tp</a:t>
            </a:r>
            <a:r>
              <a:rPr lang="en-US" dirty="0" smtClean="0"/>
              <a:t>, sys2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ea typeface="+mn-ea"/>
                <a:cs typeface="+mn-cs"/>
              </a:rPr>
              <a:t>12</a:t>
            </a:r>
            <a:endParaRPr lang="en-US" sz="18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93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2081"/>
            <a:ext cx="5881421" cy="52573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9400" y="1828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Hs, sys1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91075" y="1828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Hs, sys2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62750" y="1847676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Hs, sys3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19400" y="425291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Hs, sys4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91075" y="425291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Hs, sys5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19400" y="305663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Tp</a:t>
            </a:r>
            <a:r>
              <a:rPr lang="en-US" dirty="0" smtClean="0"/>
              <a:t>, sys1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91075" y="305205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Tp</a:t>
            </a:r>
            <a:r>
              <a:rPr lang="en-US" dirty="0" smtClean="0"/>
              <a:t>, sys2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62750" y="308684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Tp</a:t>
            </a:r>
            <a:r>
              <a:rPr lang="en-US" dirty="0" smtClean="0"/>
              <a:t>, sys3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19400" y="5449186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Tp</a:t>
            </a:r>
            <a:r>
              <a:rPr lang="en-US" dirty="0" smtClean="0"/>
              <a:t>, sys4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91075" y="546996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Tp</a:t>
            </a:r>
            <a:r>
              <a:rPr lang="en-US" dirty="0" smtClean="0"/>
              <a:t>, sys5</a:t>
            </a:r>
            <a:endParaRPr lang="en-US" dirty="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524000" y="3048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200" dirty="0" smtClean="0">
                <a:solidFill>
                  <a:srgbClr val="CCCCFF"/>
                </a:solidFill>
                <a:latin typeface="Calibri" pitchFamily="34" charset="0"/>
              </a:rPr>
              <a:t>Dealing with complexity: Wave systems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CCCCFF"/>
                </a:solidFill>
                <a:latin typeface="Calibri" pitchFamily="34" charset="0"/>
              </a:rPr>
              <a:t>ML clustering, e.g. Los Angeles, CA (5 systems)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ea typeface="+mn-ea"/>
                <a:cs typeface="+mn-cs"/>
              </a:rPr>
              <a:t>13</a:t>
            </a:r>
            <a:endParaRPr lang="en-US" sz="18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48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04119" y="304800"/>
            <a:ext cx="7543800" cy="85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600" dirty="0" smtClean="0">
                <a:solidFill>
                  <a:schemeClr val="hlink"/>
                </a:solidFill>
                <a:latin typeface="Calibri" pitchFamily="34" charset="0"/>
              </a:rPr>
              <a:t>Future: </a:t>
            </a:r>
            <a:r>
              <a:rPr lang="en-US" sz="3600" kern="0" dirty="0" smtClean="0">
                <a:solidFill>
                  <a:schemeClr val="hlink"/>
                </a:solidFill>
                <a:latin typeface="Calibri" pitchFamily="34" charset="0"/>
              </a:rPr>
              <a:t>Erosion/</a:t>
            </a:r>
            <a:r>
              <a:rPr lang="en-US" sz="3600" kern="0" dirty="0" err="1" smtClean="0">
                <a:solidFill>
                  <a:schemeClr val="hlink"/>
                </a:solidFill>
                <a:latin typeface="Calibri" pitchFamily="34" charset="0"/>
              </a:rPr>
              <a:t>overwash</a:t>
            </a:r>
            <a:r>
              <a:rPr lang="en-US" sz="3600" kern="0" dirty="0" smtClean="0">
                <a:solidFill>
                  <a:schemeClr val="hlink"/>
                </a:solidFill>
                <a:latin typeface="Calibri" pitchFamily="34" charset="0"/>
              </a:rPr>
              <a:t> guidance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</a:rPr>
              <a:t>Hurricane Irma (</a:t>
            </a:r>
            <a:r>
              <a:rPr lang="en-US" sz="2800" kern="0" dirty="0" smtClean="0">
                <a:solidFill>
                  <a:srgbClr val="FFFFFF"/>
                </a:solidFill>
                <a:latin typeface="Calibri" pitchFamily="34" charset="0"/>
              </a:rPr>
              <a:t>2017/09/11)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5" y="1695763"/>
            <a:ext cx="8529021" cy="45129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ea typeface="+mn-ea"/>
                <a:cs typeface="+mn-cs"/>
              </a:rPr>
              <a:t>14</a:t>
            </a:r>
            <a:endParaRPr lang="en-US" sz="18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91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228600"/>
            <a:ext cx="1066799" cy="10667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55548" y="298176"/>
            <a:ext cx="7436051" cy="93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400" dirty="0" smtClean="0">
                <a:solidFill>
                  <a:schemeClr val="hlink"/>
                </a:solidFill>
                <a:latin typeface="Calibri" pitchFamily="34" charset="0"/>
              </a:rPr>
              <a:t>Future: </a:t>
            </a:r>
            <a:r>
              <a:rPr lang="en-US" sz="3400" dirty="0">
                <a:solidFill>
                  <a:schemeClr val="hlink"/>
                </a:solidFill>
                <a:latin typeface="Calibri" pitchFamily="34" charset="0"/>
              </a:rPr>
              <a:t>R</a:t>
            </a:r>
            <a:r>
              <a:rPr lang="en-US" sz="3400" dirty="0" smtClean="0">
                <a:solidFill>
                  <a:schemeClr val="hlink"/>
                </a:solidFill>
                <a:latin typeface="Calibri" pitchFamily="34" charset="0"/>
              </a:rPr>
              <a:t>ip </a:t>
            </a:r>
            <a:r>
              <a:rPr lang="en-US" sz="3400" dirty="0">
                <a:solidFill>
                  <a:schemeClr val="hlink"/>
                </a:solidFill>
                <a:latin typeface="Calibri" pitchFamily="34" charset="0"/>
              </a:rPr>
              <a:t>C</a:t>
            </a:r>
            <a:r>
              <a:rPr lang="en-US" sz="3400" dirty="0" smtClean="0">
                <a:solidFill>
                  <a:schemeClr val="hlink"/>
                </a:solidFill>
                <a:latin typeface="Calibri" pitchFamily="34" charset="0"/>
              </a:rPr>
              <a:t>urrent guidance</a:t>
            </a:r>
          </a:p>
          <a:p>
            <a:pPr eaLnBrk="1" hangingPunct="1">
              <a:defRPr/>
            </a:pPr>
            <a:r>
              <a:rPr lang="en-US" sz="2800" kern="0" dirty="0" smtClean="0">
                <a:solidFill>
                  <a:srgbClr val="CCCCFF"/>
                </a:solidFill>
                <a:latin typeface="Calibri" pitchFamily="34" charset="0"/>
                <a:sym typeface="Arial"/>
                <a:rtl val="0"/>
              </a:rPr>
              <a:t>Example Cape Cod/Boston, MA</a:t>
            </a:r>
          </a:p>
          <a:p>
            <a:pPr eaLnBrk="1" hangingPunct="1">
              <a:defRPr/>
            </a:pPr>
            <a:endParaRPr lang="en-US" sz="3400" kern="0" dirty="0" smtClean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ea typeface="+mn-ea"/>
                <a:cs typeface="+mn-cs"/>
              </a:rPr>
              <a:t>15</a:t>
            </a:r>
            <a:endParaRPr lang="en-US" sz="1800" kern="1200" dirty="0"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2" r="18886"/>
          <a:stretch/>
        </p:blipFill>
        <p:spPr>
          <a:xfrm>
            <a:off x="152400" y="1752600"/>
            <a:ext cx="3976598" cy="4237875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70" y="1676400"/>
            <a:ext cx="4677730" cy="43621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694" y="6052277"/>
            <a:ext cx="531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hlinkClick r:id="rId6"/>
              </a:rPr>
              <a:t>http://polar.ncep.noaa.gov/nwps/para/viewer.shtml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973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7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18"/>
          <p:cNvSpPr>
            <a:spLocks noChangeArrowheads="1"/>
          </p:cNvSpPr>
          <p:nvPr/>
        </p:nvSpPr>
        <p:spPr bwMode="auto">
          <a:xfrm>
            <a:off x="304800" y="1676400"/>
            <a:ext cx="8610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altLang="en-US" sz="2300" b="0" i="0" dirty="0" smtClean="0">
                <a:solidFill>
                  <a:srgbClr val="FFFFFF"/>
                </a:solidFill>
                <a:latin typeface="Calibri" pitchFamily="34" charset="0"/>
              </a:rPr>
              <a:t>Nearshore Wave Prediction System provides on-demand, high-resolution wave model output. Spatial resolution: 2 km </a:t>
            </a:r>
            <a:r>
              <a:rPr lang="mr-IN" altLang="en-US" sz="2300" b="0" i="0" dirty="0" smtClean="0">
                <a:solidFill>
                  <a:srgbClr val="FFFFFF"/>
                </a:solidFill>
                <a:latin typeface="Calibri" pitchFamily="34" charset="0"/>
              </a:rPr>
              <a:t>–</a:t>
            </a:r>
            <a:r>
              <a:rPr lang="en-US" altLang="en-US" sz="2300" b="0" i="0" dirty="0" smtClean="0">
                <a:solidFill>
                  <a:srgbClr val="FFFFFF"/>
                </a:solidFill>
                <a:latin typeface="Calibri" pitchFamily="34" charset="0"/>
              </a:rPr>
              <a:t> 200 m. Temporal resolution: Hourly, out to 6 days.</a:t>
            </a:r>
          </a:p>
          <a:p>
            <a:pPr eaLnBrk="1" hangingPunct="1">
              <a:lnSpc>
                <a:spcPct val="75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altLang="en-US" sz="2300" b="0" i="0" dirty="0" smtClean="0">
                <a:solidFill>
                  <a:srgbClr val="FFFFFF"/>
                </a:solidFill>
                <a:latin typeface="Calibri" pitchFamily="34" charset="0"/>
              </a:rPr>
              <a:t>Coverage for all of Continental US, Alaska, Hawaii and Puerto Rico.</a:t>
            </a:r>
          </a:p>
          <a:p>
            <a:pPr eaLnBrk="1" hangingPunct="1">
              <a:lnSpc>
                <a:spcPct val="75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altLang="en-US" sz="2300" b="0" i="0" dirty="0" smtClean="0">
                <a:solidFill>
                  <a:srgbClr val="FFFFFF"/>
                </a:solidFill>
                <a:latin typeface="Calibri" pitchFamily="34" charset="0"/>
              </a:rPr>
              <a:t>Wave model takes into account official forecast winds, offshore surface currents, tide &amp; surge water levels.</a:t>
            </a:r>
          </a:p>
          <a:p>
            <a:pPr eaLnBrk="1" hangingPunct="1">
              <a:lnSpc>
                <a:spcPct val="75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altLang="en-US" sz="2300" b="0" i="0" dirty="0" smtClean="0">
                <a:solidFill>
                  <a:srgbClr val="FFFFFF"/>
                </a:solidFill>
                <a:latin typeface="Calibri" pitchFamily="34" charset="0"/>
              </a:rPr>
              <a:t>Output includes basic wave parameters, wave systems, and in future rip current and erosion/</a:t>
            </a:r>
            <a:r>
              <a:rPr lang="en-US" altLang="en-US" sz="2300" b="0" i="0" dirty="0" err="1" smtClean="0">
                <a:solidFill>
                  <a:srgbClr val="FFFFFF"/>
                </a:solidFill>
                <a:latin typeface="Calibri" pitchFamily="34" charset="0"/>
              </a:rPr>
              <a:t>overwash</a:t>
            </a:r>
            <a:r>
              <a:rPr lang="en-US" altLang="en-US" sz="2300" b="0" i="0" dirty="0" smtClean="0">
                <a:solidFill>
                  <a:srgbClr val="FFFFFF"/>
                </a:solidFill>
                <a:latin typeface="Calibri" pitchFamily="34" charset="0"/>
              </a:rPr>
              <a:t> guidance.</a:t>
            </a:r>
          </a:p>
          <a:p>
            <a:pPr eaLnBrk="1" hangingPunct="1">
              <a:lnSpc>
                <a:spcPct val="75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altLang="en-US" sz="2300" b="0" i="0" dirty="0" smtClean="0">
                <a:solidFill>
                  <a:srgbClr val="FFFFFF"/>
                </a:solidFill>
                <a:latin typeface="Calibri" pitchFamily="34" charset="0"/>
              </a:rPr>
              <a:t>Model </a:t>
            </a:r>
            <a:r>
              <a:rPr lang="en-US" altLang="en-US" sz="2300" b="0" i="0" dirty="0" smtClean="0">
                <a:solidFill>
                  <a:srgbClr val="FFFFFF"/>
                </a:solidFill>
                <a:latin typeface="Calibri" pitchFamily="34" charset="0"/>
              </a:rPr>
              <a:t>visualizations at (non-operational): </a:t>
            </a:r>
            <a:r>
              <a:rPr lang="en-US" altLang="en-US" sz="2300" b="0" i="0" u="sng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</a:rPr>
              <a:t>polar.ncep.noaa.gov</a:t>
            </a:r>
            <a:r>
              <a:rPr lang="en-US" altLang="en-US" sz="2300" b="0" i="0" u="sng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</a:rPr>
              <a:t>/</a:t>
            </a:r>
            <a:r>
              <a:rPr lang="en-US" altLang="en-US" sz="2300" b="0" i="0" u="sng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</a:rPr>
              <a:t>nwps</a:t>
            </a:r>
            <a:r>
              <a:rPr lang="en-US" altLang="en-US" sz="2300" b="0" i="0" u="sng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</a:rPr>
              <a:t>/</a:t>
            </a:r>
            <a:r>
              <a:rPr lang="en-US" altLang="en-US" sz="2300" b="0" i="0" u="sng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</a:rPr>
              <a:t>viewer.shtml</a:t>
            </a:r>
            <a:endParaRPr lang="en-US" altLang="en-US" sz="2300" b="0" u="sng" dirty="0">
              <a:solidFill>
                <a:schemeClr val="accent2">
                  <a:lumMod val="40000"/>
                  <a:lumOff val="60000"/>
                </a:schemeClr>
              </a:solidFill>
              <a:latin typeface="Calibri" pitchFamily="34" charset="0"/>
            </a:endParaRPr>
          </a:p>
          <a:p>
            <a:pPr eaLnBrk="1" hangingPunct="1">
              <a:lnSpc>
                <a:spcPct val="75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altLang="en-US" sz="2300" i="0" dirty="0" smtClean="0">
                <a:solidFill>
                  <a:srgbClr val="FFFFFF"/>
                </a:solidFill>
                <a:latin typeface="Calibri" pitchFamily="34" charset="0"/>
              </a:rPr>
              <a:t>Contact: </a:t>
            </a:r>
            <a:r>
              <a:rPr lang="en-US" altLang="en-US" sz="2300" i="0" dirty="0" smtClean="0">
                <a:solidFill>
                  <a:srgbClr val="FFFFFF"/>
                </a:solidFill>
                <a:latin typeface="Calibri" pitchFamily="34" charset="0"/>
                <a:hlinkClick r:id="rId4"/>
              </a:rPr>
              <a:t>Andre.VanderWesthuysen@noaa.gov</a:t>
            </a:r>
            <a:r>
              <a:rPr lang="en-US" altLang="en-US" sz="2300" i="0" dirty="0" smtClean="0">
                <a:solidFill>
                  <a:srgbClr val="FFFFFF"/>
                </a:solidFill>
                <a:latin typeface="Calibri" pitchFamily="34" charset="0"/>
              </a:rPr>
              <a:t>.</a:t>
            </a:r>
            <a:endParaRPr lang="en-US" altLang="en-US" sz="2300" i="0" dirty="0">
              <a:solidFill>
                <a:srgbClr val="FFFFFF"/>
              </a:solidFill>
              <a:latin typeface="Calibri" pitchFamily="34" charset="0"/>
            </a:endParaRPr>
          </a:p>
          <a:p>
            <a:pPr marL="457200" lvl="1" indent="0" eaLnBrk="1" hangingPunct="1">
              <a:lnSpc>
                <a:spcPct val="75000"/>
              </a:lnSpc>
              <a:spcAft>
                <a:spcPts val="1800"/>
              </a:spcAft>
              <a:buFontTx/>
              <a:buNone/>
            </a:pPr>
            <a:endParaRPr lang="en-US" altLang="en-US" b="0" dirty="0" smtClean="0">
              <a:latin typeface="Calibri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00200" y="381000"/>
            <a:ext cx="251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CCCCFF"/>
                </a:solidFill>
                <a:latin typeface="Calibri" pitchFamily="34" charset="0"/>
              </a:rPr>
              <a:t>Summary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ea typeface="+mn-ea"/>
                <a:cs typeface="+mn-cs"/>
              </a:rPr>
              <a:t>16</a:t>
            </a:r>
            <a:endParaRPr lang="en-US" sz="18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8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62445" y="1518077"/>
            <a:ext cx="8974931" cy="47756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kern="1200" smtClean="0">
              <a:latin typeface="Arial" charset="0"/>
              <a:ea typeface="+mn-ea"/>
              <a:cs typeface="+mn-cs"/>
            </a:endParaRPr>
          </a:p>
        </p:txBody>
      </p:sp>
      <p:sp>
        <p:nvSpPr>
          <p:cNvPr id="40963" name="Freeform 2"/>
          <p:cNvSpPr>
            <a:spLocks/>
          </p:cNvSpPr>
          <p:nvPr/>
        </p:nvSpPr>
        <p:spPr bwMode="auto">
          <a:xfrm>
            <a:off x="2264164" y="1718117"/>
            <a:ext cx="4768607" cy="3271442"/>
          </a:xfrm>
          <a:custGeom>
            <a:avLst/>
            <a:gdLst>
              <a:gd name="T0" fmla="*/ 0 w 2963"/>
              <a:gd name="T1" fmla="*/ 2147483647 h 2136"/>
              <a:gd name="T2" fmla="*/ 2147483647 w 2963"/>
              <a:gd name="T3" fmla="*/ 2147483647 h 2136"/>
              <a:gd name="T4" fmla="*/ 2147483647 w 2963"/>
              <a:gd name="T5" fmla="*/ 2147483647 h 2136"/>
              <a:gd name="T6" fmla="*/ 2147483647 w 2963"/>
              <a:gd name="T7" fmla="*/ 2147483647 h 2136"/>
              <a:gd name="T8" fmla="*/ 2147483647 w 2963"/>
              <a:gd name="T9" fmla="*/ 2147483647 h 2136"/>
              <a:gd name="T10" fmla="*/ 2147483647 w 2963"/>
              <a:gd name="T11" fmla="*/ 0 h 21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63"/>
              <a:gd name="T19" fmla="*/ 0 h 2136"/>
              <a:gd name="T20" fmla="*/ 2963 w 2963"/>
              <a:gd name="T21" fmla="*/ 2136 h 21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63" h="2136">
                <a:moveTo>
                  <a:pt x="0" y="2136"/>
                </a:moveTo>
                <a:cubicBezTo>
                  <a:pt x="57" y="1906"/>
                  <a:pt x="114" y="1675"/>
                  <a:pt x="228" y="1445"/>
                </a:cubicBezTo>
                <a:cubicBezTo>
                  <a:pt x="342" y="1215"/>
                  <a:pt x="484" y="953"/>
                  <a:pt x="684" y="754"/>
                </a:cubicBezTo>
                <a:cubicBezTo>
                  <a:pt x="883" y="555"/>
                  <a:pt x="1162" y="370"/>
                  <a:pt x="1425" y="251"/>
                </a:cubicBezTo>
                <a:cubicBezTo>
                  <a:pt x="1688" y="132"/>
                  <a:pt x="2004" y="84"/>
                  <a:pt x="2260" y="42"/>
                </a:cubicBezTo>
                <a:cubicBezTo>
                  <a:pt x="2516" y="0"/>
                  <a:pt x="2817" y="9"/>
                  <a:pt x="2963" y="0"/>
                </a:cubicBezTo>
              </a:path>
            </a:pathLst>
          </a:cu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4284890" y="3051703"/>
            <a:ext cx="1398203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kern="1200" dirty="0">
                <a:solidFill>
                  <a:srgbClr val="000000"/>
                </a:solidFill>
                <a:ea typeface="+mn-ea"/>
                <a:cs typeface="+mn-cs"/>
              </a:rPr>
              <a:t>Climate/Weather</a:t>
            </a:r>
          </a:p>
          <a:p>
            <a:pPr algn="ctr" eaLnBrk="1" hangingPunct="1"/>
            <a:r>
              <a:rPr lang="en-US" altLang="en-US" sz="1400" kern="1200" dirty="0">
                <a:solidFill>
                  <a:srgbClr val="000000"/>
                </a:solidFill>
                <a:ea typeface="+mn-ea"/>
                <a:cs typeface="+mn-cs"/>
              </a:rPr>
              <a:t>Linkage</a:t>
            </a:r>
          </a:p>
        </p:txBody>
      </p:sp>
      <p:sp>
        <p:nvSpPr>
          <p:cNvPr id="40965" name="Line 4"/>
          <p:cNvSpPr>
            <a:spLocks noChangeShapeType="1"/>
          </p:cNvSpPr>
          <p:nvPr/>
        </p:nvSpPr>
        <p:spPr bwMode="auto">
          <a:xfrm>
            <a:off x="1734658" y="3264212"/>
            <a:ext cx="5284258" cy="68154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 kern="1200">
              <a:ea typeface="+mn-ea"/>
              <a:cs typeface="+mn-cs"/>
            </a:endParaRPr>
          </a:p>
        </p:txBody>
      </p:sp>
      <p:sp>
        <p:nvSpPr>
          <p:cNvPr id="40967" name="Freeform 6"/>
          <p:cNvSpPr>
            <a:spLocks/>
          </p:cNvSpPr>
          <p:nvPr/>
        </p:nvSpPr>
        <p:spPr bwMode="auto">
          <a:xfrm>
            <a:off x="2264164" y="2597317"/>
            <a:ext cx="4768607" cy="2418141"/>
          </a:xfrm>
          <a:custGeom>
            <a:avLst/>
            <a:gdLst>
              <a:gd name="T0" fmla="*/ 0 w 2964"/>
              <a:gd name="T1" fmla="*/ 2147483647 h 1753"/>
              <a:gd name="T2" fmla="*/ 2147483647 w 2964"/>
              <a:gd name="T3" fmla="*/ 2147483647 h 1753"/>
              <a:gd name="T4" fmla="*/ 2147483647 w 2964"/>
              <a:gd name="T5" fmla="*/ 2147483647 h 1753"/>
              <a:gd name="T6" fmla="*/ 2147483647 w 2964"/>
              <a:gd name="T7" fmla="*/ 2147483647 h 1753"/>
              <a:gd name="T8" fmla="*/ 2147483647 w 2964"/>
              <a:gd name="T9" fmla="*/ 2147483647 h 1753"/>
              <a:gd name="T10" fmla="*/ 2147483647 w 2964"/>
              <a:gd name="T11" fmla="*/ 2147483647 h 1753"/>
              <a:gd name="T12" fmla="*/ 2147483647 w 2964"/>
              <a:gd name="T13" fmla="*/ 2147483647 h 1753"/>
              <a:gd name="T14" fmla="*/ 2147483647 w 2964"/>
              <a:gd name="T15" fmla="*/ 0 h 175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964"/>
              <a:gd name="T25" fmla="*/ 0 h 1753"/>
              <a:gd name="T26" fmla="*/ 2964 w 2964"/>
              <a:gd name="T27" fmla="*/ 1753 h 175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964" h="1753">
                <a:moveTo>
                  <a:pt x="0" y="1753"/>
                </a:moveTo>
                <a:cubicBezTo>
                  <a:pt x="52" y="1624"/>
                  <a:pt x="98" y="1509"/>
                  <a:pt x="170" y="1381"/>
                </a:cubicBezTo>
                <a:cubicBezTo>
                  <a:pt x="242" y="1253"/>
                  <a:pt x="341" y="1105"/>
                  <a:pt x="431" y="987"/>
                </a:cubicBezTo>
                <a:cubicBezTo>
                  <a:pt x="521" y="869"/>
                  <a:pt x="591" y="772"/>
                  <a:pt x="708" y="672"/>
                </a:cubicBezTo>
                <a:cubicBezTo>
                  <a:pt x="825" y="572"/>
                  <a:pt x="969" y="476"/>
                  <a:pt x="1135" y="387"/>
                </a:cubicBezTo>
                <a:cubicBezTo>
                  <a:pt x="1301" y="298"/>
                  <a:pt x="1484" y="199"/>
                  <a:pt x="1703" y="139"/>
                </a:cubicBezTo>
                <a:cubicBezTo>
                  <a:pt x="1922" y="79"/>
                  <a:pt x="2237" y="50"/>
                  <a:pt x="2447" y="27"/>
                </a:cubicBezTo>
                <a:cubicBezTo>
                  <a:pt x="2657" y="4"/>
                  <a:pt x="2856" y="6"/>
                  <a:pt x="2964" y="0"/>
                </a:cubicBezTo>
              </a:path>
            </a:pathLst>
          </a:cu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0968" name="Line 7"/>
          <p:cNvSpPr>
            <a:spLocks noChangeShapeType="1"/>
          </p:cNvSpPr>
          <p:nvPr/>
        </p:nvSpPr>
        <p:spPr bwMode="auto">
          <a:xfrm>
            <a:off x="7032772" y="1730384"/>
            <a:ext cx="0" cy="916004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 kern="1200">
              <a:ea typeface="+mn-ea"/>
              <a:cs typeface="+mn-cs"/>
            </a:endParaRP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7335540" y="1795813"/>
            <a:ext cx="1217659" cy="5232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 wrap="square"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b="1" i="1" kern="12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Forecast </a:t>
            </a:r>
          </a:p>
          <a:p>
            <a:pPr algn="ctr" eaLnBrk="0" hangingPunct="0">
              <a:defRPr/>
            </a:pPr>
            <a:r>
              <a:rPr lang="en-US" b="1" i="1" kern="12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Uncertainty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1734319" y="4595622"/>
            <a:ext cx="999768" cy="261715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339933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b="1" i="1" kern="120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Times New Roman" pitchFamily="18" charset="0"/>
              </a:rPr>
              <a:t>Minutes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057588" y="4186692"/>
            <a:ext cx="1013959" cy="260353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339933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b="1" i="1" kern="120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Times New Roman" pitchFamily="18" charset="0"/>
              </a:rPr>
              <a:t>Hours</a:t>
            </a: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2358780" y="3776399"/>
            <a:ext cx="1039191" cy="258989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339933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b="1" i="1" kern="120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Times New Roman" pitchFamily="18" charset="0"/>
              </a:rPr>
              <a:t>Days</a:t>
            </a: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2655241" y="3381100"/>
            <a:ext cx="1075460" cy="260352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339933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b="1" i="1" kern="120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Times New Roman" pitchFamily="18" charset="0"/>
              </a:rPr>
              <a:t>1 Week</a:t>
            </a:r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3087317" y="2955812"/>
            <a:ext cx="1118037" cy="260352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b="1" i="1" kern="120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Times New Roman" pitchFamily="18" charset="0"/>
              </a:rPr>
              <a:t>2 Week</a:t>
            </a: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3544624" y="2598680"/>
            <a:ext cx="1171652" cy="260352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b="1" i="1" kern="120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Times New Roman" pitchFamily="18" charset="0"/>
              </a:rPr>
              <a:t>Months</a:t>
            </a:r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4468699" y="2248363"/>
            <a:ext cx="1170075" cy="258989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b="1" i="1" kern="120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Times New Roman" pitchFamily="18" charset="0"/>
              </a:rPr>
              <a:t>Seasons</a:t>
            </a:r>
          </a:p>
        </p:txBody>
      </p:sp>
      <p:sp>
        <p:nvSpPr>
          <p:cNvPr id="61456" name="Text Box 16"/>
          <p:cNvSpPr txBox="1">
            <a:spLocks noChangeArrowheads="1"/>
          </p:cNvSpPr>
          <p:nvPr/>
        </p:nvSpPr>
        <p:spPr bwMode="auto">
          <a:xfrm>
            <a:off x="5775967" y="2034356"/>
            <a:ext cx="1152728" cy="260352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b="1" i="1" kern="120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Times New Roman" pitchFamily="18" charset="0"/>
              </a:rPr>
              <a:t>Years</a:t>
            </a:r>
          </a:p>
        </p:txBody>
      </p:sp>
      <p:grpSp>
        <p:nvGrpSpPr>
          <p:cNvPr id="40983" name="Group 22"/>
          <p:cNvGrpSpPr>
            <a:grpSpLocks/>
          </p:cNvGrpSpPr>
          <p:nvPr/>
        </p:nvGrpSpPr>
        <p:grpSpPr bwMode="auto">
          <a:xfrm>
            <a:off x="-6601" y="1962112"/>
            <a:ext cx="1638421" cy="3038352"/>
            <a:chOff x="18" y="1034"/>
            <a:chExt cx="1039" cy="2229"/>
          </a:xfrm>
        </p:grpSpPr>
        <p:grpSp>
          <p:nvGrpSpPr>
            <p:cNvPr id="41013" name="Group 23"/>
            <p:cNvGrpSpPr>
              <a:grpSpLocks/>
            </p:cNvGrpSpPr>
            <p:nvPr/>
          </p:nvGrpSpPr>
          <p:grpSpPr bwMode="auto">
            <a:xfrm>
              <a:off x="878" y="1034"/>
              <a:ext cx="179" cy="2229"/>
              <a:chOff x="878" y="1034"/>
              <a:chExt cx="179" cy="2229"/>
            </a:xfrm>
          </p:grpSpPr>
          <p:sp>
            <p:nvSpPr>
              <p:cNvPr id="41021" name="Line 24"/>
              <p:cNvSpPr>
                <a:spLocks noChangeShapeType="1"/>
              </p:cNvSpPr>
              <p:nvPr/>
            </p:nvSpPr>
            <p:spPr bwMode="auto">
              <a:xfrm>
                <a:off x="952" y="1034"/>
                <a:ext cx="0" cy="222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00" kern="1200">
                  <a:ea typeface="+mn-ea"/>
                  <a:cs typeface="+mn-cs"/>
                </a:endParaRPr>
              </a:p>
            </p:txBody>
          </p:sp>
          <p:sp>
            <p:nvSpPr>
              <p:cNvPr id="61465" name="Text Box 25"/>
              <p:cNvSpPr txBox="1">
                <a:spLocks noChangeArrowheads="1"/>
              </p:cNvSpPr>
              <p:nvPr/>
            </p:nvSpPr>
            <p:spPr bwMode="auto">
              <a:xfrm rot="-5400000">
                <a:off x="386" y="2148"/>
                <a:ext cx="1164" cy="179"/>
              </a:xfrm>
              <a:prstGeom prst="rect">
                <a:avLst/>
              </a:prstGeom>
              <a:gradFill rotWithShape="0">
                <a:gsLst>
                  <a:gs pos="0">
                    <a:srgbClr val="FFFF99">
                      <a:gamma/>
                      <a:shade val="46275"/>
                      <a:invGamma/>
                    </a:srgbClr>
                  </a:gs>
                  <a:gs pos="50000">
                    <a:srgbClr val="FFFF99"/>
                  </a:gs>
                  <a:gs pos="100000">
                    <a:srgbClr val="FF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28575">
                <a:noFill/>
                <a:miter lim="800000"/>
                <a:headEnd/>
                <a:tailEnd/>
              </a:ln>
              <a:effectLst>
                <a:outerShdw algn="ctr" rotWithShape="0">
                  <a:schemeClr val="tx1"/>
                </a:outerShdw>
              </a:effectLst>
            </p:spPr>
            <p:txBody>
              <a:bodyPr wrap="none" lIns="91432" tIns="45716" rIns="91432" bIns="45716">
                <a:spAutoFit/>
              </a:bodyPr>
              <a:lstStyle/>
              <a:p>
                <a:pPr algn="ctr" eaLnBrk="0" hangingPunct="0">
                  <a:lnSpc>
                    <a:spcPct val="90000"/>
                  </a:lnSpc>
                  <a:defRPr/>
                </a:pPr>
                <a:r>
                  <a:rPr lang="en-US" b="1" kern="1200">
                    <a:solidFill>
                      <a:srgbClr val="808080"/>
                    </a:solidFill>
                    <a:ea typeface="+mn-ea"/>
                    <a:cs typeface="Times New Roman" pitchFamily="18" charset="0"/>
                  </a:rPr>
                  <a:t>Forecast Lead Time</a:t>
                </a:r>
              </a:p>
            </p:txBody>
          </p:sp>
        </p:grpSp>
        <p:grpSp>
          <p:nvGrpSpPr>
            <p:cNvPr id="41014" name="Group 26"/>
            <p:cNvGrpSpPr>
              <a:grpSpLocks/>
            </p:cNvGrpSpPr>
            <p:nvPr/>
          </p:nvGrpSpPr>
          <p:grpSpPr bwMode="auto">
            <a:xfrm>
              <a:off x="18" y="1231"/>
              <a:ext cx="895" cy="1922"/>
              <a:chOff x="18" y="1231"/>
              <a:chExt cx="895" cy="1922"/>
            </a:xfrm>
          </p:grpSpPr>
          <p:sp>
            <p:nvSpPr>
              <p:cNvPr id="61467" name="Text Box 27"/>
              <p:cNvSpPr txBox="1">
                <a:spLocks noChangeArrowheads="1"/>
              </p:cNvSpPr>
              <p:nvPr/>
            </p:nvSpPr>
            <p:spPr bwMode="auto">
              <a:xfrm>
                <a:off x="18" y="2865"/>
                <a:ext cx="89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  <a:defRPr/>
                </a:pPr>
                <a:r>
                  <a:rPr lang="en-US" sz="1200" kern="1200"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+mn-ea"/>
                    <a:cs typeface="Times New Roman" pitchFamily="18" charset="0"/>
                  </a:rPr>
                  <a:t>Warnings &amp; Alert Coordination</a:t>
                </a:r>
              </a:p>
            </p:txBody>
          </p:sp>
          <p:sp>
            <p:nvSpPr>
              <p:cNvPr id="61468" name="Text Box 28"/>
              <p:cNvSpPr txBox="1">
                <a:spLocks noChangeArrowheads="1"/>
              </p:cNvSpPr>
              <p:nvPr/>
            </p:nvSpPr>
            <p:spPr bwMode="auto">
              <a:xfrm>
                <a:off x="287" y="2550"/>
                <a:ext cx="62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  <a:defRPr/>
                </a:pPr>
                <a:r>
                  <a:rPr lang="en-US" sz="1200" kern="1200"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+mn-ea"/>
                    <a:cs typeface="Times New Roman" pitchFamily="18" charset="0"/>
                  </a:rPr>
                  <a:t>Watches</a:t>
                </a:r>
              </a:p>
            </p:txBody>
          </p:sp>
          <p:sp>
            <p:nvSpPr>
              <p:cNvPr id="61469" name="Text Box 29"/>
              <p:cNvSpPr txBox="1">
                <a:spLocks noChangeArrowheads="1"/>
              </p:cNvSpPr>
              <p:nvPr/>
            </p:nvSpPr>
            <p:spPr bwMode="auto">
              <a:xfrm>
                <a:off x="187" y="2235"/>
                <a:ext cx="72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  <a:defRPr/>
                </a:pPr>
                <a:r>
                  <a:rPr lang="en-US" sz="1200" kern="1200"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+mn-ea"/>
                    <a:cs typeface="Times New Roman" pitchFamily="18" charset="0"/>
                  </a:rPr>
                  <a:t>Forecasts</a:t>
                </a:r>
              </a:p>
            </p:txBody>
          </p:sp>
          <p:sp>
            <p:nvSpPr>
              <p:cNvPr id="41018" name="Text Box 30"/>
              <p:cNvSpPr txBox="1">
                <a:spLocks noChangeArrowheads="1"/>
              </p:cNvSpPr>
              <p:nvPr/>
            </p:nvSpPr>
            <p:spPr bwMode="auto">
              <a:xfrm>
                <a:off x="93" y="1794"/>
                <a:ext cx="82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altLang="en-US" sz="1200" kern="1200">
                    <a:solidFill>
                      <a:srgbClr val="000000"/>
                    </a:solidFill>
                    <a:ea typeface="+mn-ea"/>
                    <a:cs typeface="Times New Roman" panose="02020603050405020304" pitchFamily="18" charset="0"/>
                  </a:rPr>
                  <a:t>Threats Assessments</a:t>
                </a:r>
              </a:p>
            </p:txBody>
          </p:sp>
          <p:sp>
            <p:nvSpPr>
              <p:cNvPr id="61471" name="Text Box 31"/>
              <p:cNvSpPr txBox="1">
                <a:spLocks noChangeArrowheads="1"/>
              </p:cNvSpPr>
              <p:nvPr/>
            </p:nvSpPr>
            <p:spPr bwMode="auto">
              <a:xfrm>
                <a:off x="208" y="1544"/>
                <a:ext cx="70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  <a:defRPr/>
                </a:pPr>
                <a:r>
                  <a:rPr lang="en-US" sz="1200" kern="1200"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+mn-ea"/>
                    <a:cs typeface="Times New Roman" pitchFamily="18" charset="0"/>
                  </a:rPr>
                  <a:t>Guidance</a:t>
                </a:r>
              </a:p>
            </p:txBody>
          </p:sp>
          <p:sp>
            <p:nvSpPr>
              <p:cNvPr id="61472" name="Text Box 32"/>
              <p:cNvSpPr txBox="1">
                <a:spLocks noChangeArrowheads="1"/>
              </p:cNvSpPr>
              <p:nvPr/>
            </p:nvSpPr>
            <p:spPr bwMode="auto">
              <a:xfrm>
                <a:off x="338" y="1231"/>
                <a:ext cx="57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  <a:defRPr/>
                </a:pPr>
                <a:r>
                  <a:rPr lang="en-US" sz="1200" kern="1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+mn-ea"/>
                    <a:cs typeface="Times New Roman" pitchFamily="18" charset="0"/>
                  </a:rPr>
                  <a:t>Outlook</a:t>
                </a:r>
              </a:p>
            </p:txBody>
          </p:sp>
        </p:grpSp>
      </p:grpSp>
      <p:grpSp>
        <p:nvGrpSpPr>
          <p:cNvPr id="40984" name="Group 33"/>
          <p:cNvGrpSpPr>
            <a:grpSpLocks/>
          </p:cNvGrpSpPr>
          <p:nvPr/>
        </p:nvGrpSpPr>
        <p:grpSpPr bwMode="auto">
          <a:xfrm>
            <a:off x="1466243" y="4888689"/>
            <a:ext cx="7518756" cy="235816"/>
            <a:chOff x="952" y="3181"/>
            <a:chExt cx="4768" cy="173"/>
          </a:xfrm>
        </p:grpSpPr>
        <p:sp>
          <p:nvSpPr>
            <p:cNvPr id="41011" name="Line 34"/>
            <p:cNvSpPr>
              <a:spLocks noChangeShapeType="1"/>
            </p:cNvSpPr>
            <p:nvPr/>
          </p:nvSpPr>
          <p:spPr bwMode="auto">
            <a:xfrm>
              <a:off x="952" y="3263"/>
              <a:ext cx="47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 kern="1200">
                <a:ea typeface="+mn-ea"/>
                <a:cs typeface="+mn-cs"/>
              </a:endParaRPr>
            </a:p>
          </p:txBody>
        </p:sp>
        <p:sp>
          <p:nvSpPr>
            <p:cNvPr id="41012" name="Text Box 35"/>
            <p:cNvSpPr txBox="1">
              <a:spLocks noChangeArrowheads="1"/>
            </p:cNvSpPr>
            <p:nvPr/>
          </p:nvSpPr>
          <p:spPr bwMode="auto">
            <a:xfrm>
              <a:off x="2807" y="3181"/>
              <a:ext cx="783" cy="173"/>
            </a:xfrm>
            <a:prstGeom prst="rect">
              <a:avLst/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200" b="1" kern="1200">
                  <a:solidFill>
                    <a:srgbClr val="808080"/>
                  </a:solidFill>
                  <a:ea typeface="+mn-ea"/>
                  <a:cs typeface="Times New Roman" panose="02020603050405020304" pitchFamily="18" charset="0"/>
                </a:rPr>
                <a:t>Benefits</a:t>
              </a:r>
            </a:p>
          </p:txBody>
        </p:sp>
      </p:grpSp>
      <p:sp>
        <p:nvSpPr>
          <p:cNvPr id="61486" name="Text Box 46"/>
          <p:cNvSpPr txBox="1">
            <a:spLocks noChangeArrowheads="1"/>
          </p:cNvSpPr>
          <p:nvPr/>
        </p:nvSpPr>
        <p:spPr bwMode="auto">
          <a:xfrm rot="16200000">
            <a:off x="2543974" y="5317291"/>
            <a:ext cx="772879" cy="27280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kern="120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Maritime</a:t>
            </a:r>
          </a:p>
        </p:txBody>
      </p:sp>
      <p:sp>
        <p:nvSpPr>
          <p:cNvPr id="61487" name="Text Box 47"/>
          <p:cNvSpPr txBox="1">
            <a:spLocks noChangeArrowheads="1"/>
          </p:cNvSpPr>
          <p:nvPr/>
        </p:nvSpPr>
        <p:spPr bwMode="auto">
          <a:xfrm rot="16200000">
            <a:off x="1692290" y="5495176"/>
            <a:ext cx="1022326" cy="2728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 wrap="none"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kern="12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Life &amp; Property</a:t>
            </a:r>
          </a:p>
        </p:txBody>
      </p:sp>
      <p:sp>
        <p:nvSpPr>
          <p:cNvPr id="61488" name="Text Box 48"/>
          <p:cNvSpPr txBox="1">
            <a:spLocks noChangeArrowheads="1"/>
          </p:cNvSpPr>
          <p:nvPr/>
        </p:nvSpPr>
        <p:spPr bwMode="auto">
          <a:xfrm rot="16200000">
            <a:off x="2684548" y="5585140"/>
            <a:ext cx="1308577" cy="2728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kern="120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Space Operations</a:t>
            </a:r>
          </a:p>
        </p:txBody>
      </p:sp>
      <p:sp>
        <p:nvSpPr>
          <p:cNvPr id="61489" name="Text Box 49"/>
          <p:cNvSpPr txBox="1">
            <a:spLocks noChangeArrowheads="1"/>
          </p:cNvSpPr>
          <p:nvPr/>
        </p:nvSpPr>
        <p:spPr bwMode="auto">
          <a:xfrm rot="16200000">
            <a:off x="5972587" y="5377949"/>
            <a:ext cx="787872" cy="2728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 wrap="none"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kern="120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Recreation</a:t>
            </a:r>
          </a:p>
        </p:txBody>
      </p:sp>
      <p:sp>
        <p:nvSpPr>
          <p:cNvPr id="61490" name="Text Box 50"/>
          <p:cNvSpPr txBox="1">
            <a:spLocks noChangeArrowheads="1"/>
          </p:cNvSpPr>
          <p:nvPr/>
        </p:nvSpPr>
        <p:spPr bwMode="auto">
          <a:xfrm rot="16200000">
            <a:off x="6346277" y="5382720"/>
            <a:ext cx="797413" cy="2728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 wrap="none"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kern="120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Ecosystem</a:t>
            </a:r>
          </a:p>
        </p:txBody>
      </p:sp>
      <p:sp>
        <p:nvSpPr>
          <p:cNvPr id="61491" name="Text Box 51"/>
          <p:cNvSpPr txBox="1">
            <a:spLocks noChangeArrowheads="1"/>
          </p:cNvSpPr>
          <p:nvPr/>
        </p:nvSpPr>
        <p:spPr bwMode="auto">
          <a:xfrm rot="16200000">
            <a:off x="7056853" y="5429065"/>
            <a:ext cx="890104" cy="2728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 wrap="none"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kern="120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Environment</a:t>
            </a:r>
          </a:p>
        </p:txBody>
      </p:sp>
      <p:sp>
        <p:nvSpPr>
          <p:cNvPr id="61492" name="Text Box 52"/>
          <p:cNvSpPr txBox="1">
            <a:spLocks noChangeArrowheads="1"/>
          </p:cNvSpPr>
          <p:nvPr/>
        </p:nvSpPr>
        <p:spPr bwMode="auto">
          <a:xfrm rot="16200000">
            <a:off x="3536272" y="5536068"/>
            <a:ext cx="1210433" cy="27280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kern="120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Emergency Mgmt </a:t>
            </a:r>
          </a:p>
        </p:txBody>
      </p:sp>
      <p:sp>
        <p:nvSpPr>
          <p:cNvPr id="61493" name="Text Box 53"/>
          <p:cNvSpPr txBox="1">
            <a:spLocks noChangeArrowheads="1"/>
          </p:cNvSpPr>
          <p:nvPr/>
        </p:nvSpPr>
        <p:spPr bwMode="auto">
          <a:xfrm rot="16200000">
            <a:off x="5627495" y="5374541"/>
            <a:ext cx="781056" cy="27280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 wrap="none"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kern="120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Agriculture</a:t>
            </a:r>
          </a:p>
        </p:txBody>
      </p:sp>
      <p:sp>
        <p:nvSpPr>
          <p:cNvPr id="61494" name="Text Box 54"/>
          <p:cNvSpPr txBox="1">
            <a:spLocks noChangeArrowheads="1"/>
          </p:cNvSpPr>
          <p:nvPr/>
        </p:nvSpPr>
        <p:spPr bwMode="auto">
          <a:xfrm rot="16200000">
            <a:off x="5024871" y="5591274"/>
            <a:ext cx="1320845" cy="2728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kern="120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Reservoir Control</a:t>
            </a:r>
          </a:p>
        </p:txBody>
      </p:sp>
      <p:sp>
        <p:nvSpPr>
          <p:cNvPr id="61495" name="Text Box 55"/>
          <p:cNvSpPr txBox="1">
            <a:spLocks noChangeArrowheads="1"/>
          </p:cNvSpPr>
          <p:nvPr/>
        </p:nvSpPr>
        <p:spPr bwMode="auto">
          <a:xfrm rot="16200000">
            <a:off x="4373122" y="5551744"/>
            <a:ext cx="1113653" cy="27280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 wrap="none"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kern="120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Energy Planning</a:t>
            </a:r>
          </a:p>
        </p:txBody>
      </p:sp>
      <p:sp>
        <p:nvSpPr>
          <p:cNvPr id="61496" name="Text Box 56"/>
          <p:cNvSpPr txBox="1">
            <a:spLocks noChangeArrowheads="1"/>
          </p:cNvSpPr>
          <p:nvPr/>
        </p:nvSpPr>
        <p:spPr bwMode="auto">
          <a:xfrm rot="16200000">
            <a:off x="4151886" y="5382038"/>
            <a:ext cx="796051" cy="2728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 wrap="none"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kern="120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Commerce</a:t>
            </a:r>
          </a:p>
        </p:txBody>
      </p:sp>
      <p:sp>
        <p:nvSpPr>
          <p:cNvPr id="61497" name="Text Box 57"/>
          <p:cNvSpPr txBox="1">
            <a:spLocks noChangeArrowheads="1"/>
          </p:cNvSpPr>
          <p:nvPr/>
        </p:nvSpPr>
        <p:spPr bwMode="auto">
          <a:xfrm rot="16200000">
            <a:off x="4906736" y="5414071"/>
            <a:ext cx="860116" cy="27280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 wrap="none"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kern="120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Hydropower</a:t>
            </a:r>
          </a:p>
        </p:txBody>
      </p:sp>
      <p:sp>
        <p:nvSpPr>
          <p:cNvPr id="61498" name="Text Box 58"/>
          <p:cNvSpPr txBox="1">
            <a:spLocks noChangeArrowheads="1"/>
          </p:cNvSpPr>
          <p:nvPr/>
        </p:nvSpPr>
        <p:spPr bwMode="auto">
          <a:xfrm rot="16200000">
            <a:off x="3336350" y="5440652"/>
            <a:ext cx="913277" cy="2728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 wrap="none"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kern="120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Fire Weather</a:t>
            </a:r>
          </a:p>
        </p:txBody>
      </p:sp>
      <p:sp>
        <p:nvSpPr>
          <p:cNvPr id="61499" name="Text Box 59"/>
          <p:cNvSpPr txBox="1">
            <a:spLocks noChangeArrowheads="1"/>
          </p:cNvSpPr>
          <p:nvPr/>
        </p:nvSpPr>
        <p:spPr bwMode="auto">
          <a:xfrm rot="16200000">
            <a:off x="6819250" y="5301097"/>
            <a:ext cx="638353" cy="27699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 wrap="square"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kern="12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Health</a:t>
            </a:r>
          </a:p>
        </p:txBody>
      </p:sp>
      <p:sp>
        <p:nvSpPr>
          <p:cNvPr id="61500" name="Text Box 60"/>
          <p:cNvSpPr txBox="1">
            <a:spLocks noChangeArrowheads="1"/>
          </p:cNvSpPr>
          <p:nvPr/>
        </p:nvSpPr>
        <p:spPr bwMode="auto">
          <a:xfrm rot="16200000">
            <a:off x="2176031" y="5362225"/>
            <a:ext cx="736075" cy="27699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 wrap="square"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kern="12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Aviation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ea typeface="+mn-ea"/>
                <a:cs typeface="+mn-cs"/>
              </a:rPr>
              <a:t>2</a:t>
            </a:r>
          </a:p>
        </p:txBody>
      </p:sp>
      <p:sp>
        <p:nvSpPr>
          <p:cNvPr id="48" name="Shape 282"/>
          <p:cNvSpPr txBox="1"/>
          <p:nvPr/>
        </p:nvSpPr>
        <p:spPr>
          <a:xfrm>
            <a:off x="1561027" y="305404"/>
            <a:ext cx="7582973" cy="989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85000"/>
              </a:lnSpc>
              <a:buSzPct val="25000"/>
            </a:pPr>
            <a:r>
              <a:rPr lang="en-US" sz="34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Intro: Seamless </a:t>
            </a:r>
            <a:r>
              <a:rPr lang="en-US" sz="34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Suite of </a:t>
            </a:r>
            <a:r>
              <a:rPr lang="en-US" sz="34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Weather Forecast </a:t>
            </a:r>
            <a:r>
              <a:rPr lang="en-US" sz="3400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Products</a:t>
            </a:r>
            <a:endParaRPr lang="en-US" sz="3400" b="1" i="0" u="none" strike="noStrike" cap="none" baseline="0" dirty="0">
              <a:solidFill>
                <a:srgbClr val="CC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51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6934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</a:t>
            </a:r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D</a:t>
            </a:r>
            <a:r>
              <a:rPr lang="en-US" sz="3600" dirty="0" smtClean="0">
                <a:solidFill>
                  <a:schemeClr val="hlink"/>
                </a:solidFill>
                <a:latin typeface="Calibri" pitchFamily="34" charset="0"/>
              </a:rPr>
              <a:t>ata types and access</a:t>
            </a:r>
            <a:endParaRPr lang="en-US" sz="3600" dirty="0" smtClean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8195" name="Picture 7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18"/>
          <p:cNvSpPr>
            <a:spLocks noChangeArrowheads="1"/>
          </p:cNvSpPr>
          <p:nvPr/>
        </p:nvSpPr>
        <p:spPr bwMode="auto">
          <a:xfrm>
            <a:off x="423862" y="1447800"/>
            <a:ext cx="8305800" cy="500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en-US" altLang="en-US" b="0" i="0" dirty="0" smtClean="0">
                <a:solidFill>
                  <a:srgbClr val="FFFFFF"/>
                </a:solidFill>
                <a:latin typeface="Calibri" pitchFamily="34" charset="0"/>
              </a:rPr>
              <a:t>High-resolution (5 km </a:t>
            </a:r>
            <a:r>
              <a:rPr lang="mr-IN" altLang="en-US" b="0" i="0" dirty="0" smtClean="0">
                <a:solidFill>
                  <a:srgbClr val="FFFFFF"/>
                </a:solidFill>
                <a:latin typeface="Calibri" pitchFamily="34" charset="0"/>
              </a:rPr>
              <a:t>–</a:t>
            </a:r>
            <a:r>
              <a:rPr lang="en-US" altLang="en-US" b="0" i="0" dirty="0" smtClean="0">
                <a:solidFill>
                  <a:srgbClr val="FFFFFF"/>
                </a:solidFill>
                <a:latin typeface="Calibri" pitchFamily="34" charset="0"/>
              </a:rPr>
              <a:t> 200 m) fields of:</a:t>
            </a:r>
          </a:p>
          <a:p>
            <a:pPr lvl="1" eaLnBrk="1" hangingPunct="1">
              <a:lnSpc>
                <a:spcPct val="7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altLang="en-US" b="0" i="0" dirty="0" smtClean="0">
                <a:solidFill>
                  <a:srgbClr val="FFFFFF"/>
                </a:solidFill>
                <a:latin typeface="Calibri" pitchFamily="34" charset="0"/>
              </a:rPr>
              <a:t>Official forecast wind field </a:t>
            </a:r>
          </a:p>
          <a:p>
            <a:pPr lvl="1" eaLnBrk="1" hangingPunct="1">
              <a:lnSpc>
                <a:spcPct val="7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altLang="en-US" b="0" i="0" dirty="0" smtClean="0">
                <a:solidFill>
                  <a:srgbClr val="FFFFFF"/>
                </a:solidFill>
                <a:latin typeface="Calibri" pitchFamily="34" charset="0"/>
              </a:rPr>
              <a:t>Significant wave height</a:t>
            </a:r>
          </a:p>
          <a:p>
            <a:pPr lvl="1" eaLnBrk="1" hangingPunct="1">
              <a:lnSpc>
                <a:spcPct val="7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altLang="en-US" b="0" dirty="0" smtClean="0">
                <a:latin typeface="Calibri" pitchFamily="34" charset="0"/>
              </a:rPr>
              <a:t>M</a:t>
            </a:r>
            <a:r>
              <a:rPr lang="en-US" altLang="en-US" b="0" i="0" dirty="0" smtClean="0">
                <a:solidFill>
                  <a:srgbClr val="FFFFFF"/>
                </a:solidFill>
                <a:latin typeface="Calibri" pitchFamily="34" charset="0"/>
              </a:rPr>
              <a:t>ean wave direction</a:t>
            </a:r>
          </a:p>
          <a:p>
            <a:pPr lvl="1" eaLnBrk="1" hangingPunct="1">
              <a:lnSpc>
                <a:spcPct val="7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altLang="en-US" b="0" dirty="0">
                <a:latin typeface="Calibri" pitchFamily="34" charset="0"/>
              </a:rPr>
              <a:t>M</a:t>
            </a:r>
            <a:r>
              <a:rPr lang="en-US" altLang="en-US" b="0" i="0" dirty="0" smtClean="0">
                <a:solidFill>
                  <a:srgbClr val="FFFFFF"/>
                </a:solidFill>
                <a:latin typeface="Calibri" pitchFamily="34" charset="0"/>
              </a:rPr>
              <a:t>ean wave period</a:t>
            </a:r>
          </a:p>
          <a:p>
            <a:pPr lvl="1" eaLnBrk="1" hangingPunct="1">
              <a:lnSpc>
                <a:spcPct val="75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en-US" altLang="en-US" b="0" dirty="0" smtClean="0">
                <a:latin typeface="Calibri" pitchFamily="34" charset="0"/>
              </a:rPr>
              <a:t>Global model current fields</a:t>
            </a:r>
            <a:endParaRPr lang="en-US" altLang="en-US" b="0" i="0" dirty="0" smtClean="0">
              <a:solidFill>
                <a:srgbClr val="FFFFFF"/>
              </a:solidFill>
              <a:latin typeface="Calibri" pitchFamily="34" charset="0"/>
            </a:endParaRPr>
          </a:p>
          <a:p>
            <a:pPr eaLnBrk="1" hangingPunct="1">
              <a:lnSpc>
                <a:spcPct val="75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en-US" altLang="en-US" b="0" i="0" dirty="0" smtClean="0">
                <a:solidFill>
                  <a:srgbClr val="FFFFFF"/>
                </a:solidFill>
                <a:latin typeface="Calibri" pitchFamily="34" charset="0"/>
              </a:rPr>
              <a:t>Fields of individual wave systems</a:t>
            </a:r>
          </a:p>
          <a:p>
            <a:pPr eaLnBrk="1" hangingPunct="1">
              <a:lnSpc>
                <a:spcPct val="75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en-US" altLang="en-US" b="0" i="0" dirty="0" smtClean="0">
                <a:solidFill>
                  <a:srgbClr val="FFFFFF"/>
                </a:solidFill>
                <a:latin typeface="Calibri" pitchFamily="34" charset="0"/>
              </a:rPr>
              <a:t>Future: Rip Current and Erosion/</a:t>
            </a:r>
            <a:r>
              <a:rPr lang="en-US" altLang="en-US" b="0" i="0" dirty="0" err="1" smtClean="0">
                <a:solidFill>
                  <a:srgbClr val="FFFFFF"/>
                </a:solidFill>
                <a:latin typeface="Calibri" pitchFamily="34" charset="0"/>
              </a:rPr>
              <a:t>Overwash</a:t>
            </a:r>
            <a:r>
              <a:rPr lang="en-US" altLang="en-US" b="0" i="0" dirty="0" smtClean="0">
                <a:solidFill>
                  <a:srgbClr val="FFFFFF"/>
                </a:solidFill>
                <a:latin typeface="Calibri" pitchFamily="34" charset="0"/>
              </a:rPr>
              <a:t> hazards</a:t>
            </a:r>
          </a:p>
          <a:p>
            <a:pPr eaLnBrk="1" hangingPunct="1">
              <a:lnSpc>
                <a:spcPct val="75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en-US" altLang="en-US" b="0" i="0" dirty="0" smtClean="0">
                <a:solidFill>
                  <a:srgbClr val="FFFFFF"/>
                </a:solidFill>
                <a:latin typeface="Calibri" pitchFamily="34" charset="0"/>
              </a:rPr>
              <a:t>Example viewer: NWPS validation viewer</a:t>
            </a:r>
          </a:p>
          <a:p>
            <a:pPr eaLnBrk="1" hangingPunct="1">
              <a:lnSpc>
                <a:spcPct val="75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en-US" altLang="en-US" b="0" i="0" dirty="0" smtClean="0">
                <a:solidFill>
                  <a:srgbClr val="FFFFFF"/>
                </a:solidFill>
                <a:latin typeface="Calibri" pitchFamily="34" charset="0"/>
              </a:rPr>
              <a:t>Data access: </a:t>
            </a:r>
            <a:r>
              <a:rPr lang="en-US" altLang="en-US" b="0" i="0" dirty="0">
                <a:solidFill>
                  <a:srgbClr val="FFFFFF"/>
                </a:solidFill>
                <a:latin typeface="Calibri" pitchFamily="34" charset="0"/>
                <a:hlinkClick r:id="rId4" action="ppaction://hlinkfile"/>
              </a:rPr>
              <a:t>ftp.ncep.noaa.gov/pub/data/nccf/com/nwps/prod</a:t>
            </a:r>
            <a:r>
              <a:rPr lang="en-US" altLang="en-US" b="0" i="0" dirty="0" smtClean="0">
                <a:solidFill>
                  <a:srgbClr val="FFFFFF"/>
                </a:solidFill>
                <a:latin typeface="Calibri" pitchFamily="34" charset="0"/>
                <a:hlinkClick r:id="rId4" action="ppaction://hlinkfile"/>
              </a:rPr>
              <a:t>/</a:t>
            </a:r>
            <a:endParaRPr lang="en-US" altLang="en-US" b="0" dirty="0">
              <a:latin typeface="Calibri" pitchFamily="34" charset="0"/>
            </a:endParaRPr>
          </a:p>
          <a:p>
            <a:pPr eaLnBrk="1" hangingPunct="1">
              <a:lnSpc>
                <a:spcPct val="75000"/>
              </a:lnSpc>
              <a:spcAft>
                <a:spcPts val="2400"/>
              </a:spcAft>
              <a:buFont typeface="Wingdings" pitchFamily="2" charset="2"/>
              <a:buAutoNum type="arabicPeriod"/>
            </a:pPr>
            <a:endParaRPr lang="en-US" altLang="en-US" b="0" dirty="0">
              <a:latin typeface="Calibri" pitchFamily="34" charset="0"/>
            </a:endParaRPr>
          </a:p>
          <a:p>
            <a:pPr marL="457200" lvl="1" indent="0" eaLnBrk="1" hangingPunct="1">
              <a:lnSpc>
                <a:spcPct val="75000"/>
              </a:lnSpc>
              <a:spcAft>
                <a:spcPts val="1800"/>
              </a:spcAft>
              <a:buFontTx/>
              <a:buNone/>
            </a:pPr>
            <a:endParaRPr lang="en-US" altLang="en-US" b="0" dirty="0" smtClean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ea typeface="+mn-ea"/>
                <a:cs typeface="+mn-cs"/>
              </a:rPr>
              <a:t>3</a:t>
            </a:r>
            <a:endParaRPr lang="en-US" sz="18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24000" y="457200"/>
            <a:ext cx="74517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600" kern="1200" dirty="0" smtClean="0">
                <a:solidFill>
                  <a:srgbClr val="CCCCFF"/>
                </a:solidFill>
                <a:latin typeface="Calibri" pitchFamily="34" charset="0"/>
              </a:rPr>
              <a:t>Ocean waves and </a:t>
            </a:r>
            <a:r>
              <a:rPr lang="en-US" sz="3600" kern="1200" dirty="0">
                <a:solidFill>
                  <a:srgbClr val="CCCCFF"/>
                </a:solidFill>
                <a:latin typeface="Calibri" pitchFamily="34" charset="0"/>
              </a:rPr>
              <a:t>C</a:t>
            </a:r>
            <a:r>
              <a:rPr lang="en-US" sz="3600" kern="1200" dirty="0" smtClean="0">
                <a:solidFill>
                  <a:srgbClr val="CCCCFF"/>
                </a:solidFill>
                <a:latin typeface="Calibri" pitchFamily="34" charset="0"/>
              </a:rPr>
              <a:t>oastal downscaling</a:t>
            </a:r>
            <a:endParaRPr lang="en-US" sz="3000" kern="1200" dirty="0" smtClean="0">
              <a:solidFill>
                <a:srgbClr val="CCCCFF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ea typeface="+mn-ea"/>
                <a:cs typeface="+mn-cs"/>
              </a:rPr>
              <a:t>4</a:t>
            </a:r>
            <a:endParaRPr lang="en-US" sz="1800" kern="1200" dirty="0"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4078143" cy="4665396"/>
          </a:xfrm>
          <a:prstGeom prst="rect">
            <a:avLst/>
          </a:prstGeom>
        </p:spPr>
      </p:pic>
      <p:sp>
        <p:nvSpPr>
          <p:cNvPr id="6" name="Shape 278"/>
          <p:cNvSpPr/>
          <p:nvPr/>
        </p:nvSpPr>
        <p:spPr>
          <a:xfrm>
            <a:off x="4905376" y="1447800"/>
            <a:ext cx="3629024" cy="400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lnSpc>
                <a:spcPct val="85000"/>
              </a:lnSpc>
              <a:spcAft>
                <a:spcPts val="960"/>
              </a:spcAft>
              <a:buClr>
                <a:srgbClr val="FFFFCC"/>
              </a:buClr>
              <a:buSzPct val="25000"/>
              <a:buFont typeface="Arial"/>
              <a:buNone/>
            </a:pPr>
            <a:r>
              <a:rPr lang="en-US" sz="2400" smtClean="0">
                <a:solidFill>
                  <a:srgbClr val="FFFFCC"/>
                </a:solidFill>
              </a:rPr>
              <a:t>Coastal application</a:t>
            </a:r>
            <a:endParaRPr lang="en-US" sz="2400" dirty="0">
              <a:solidFill>
                <a:srgbClr val="FFFFCC"/>
              </a:solidFill>
            </a:endParaRPr>
          </a:p>
        </p:txBody>
      </p:sp>
      <p:pic>
        <p:nvPicPr>
          <p:cNvPr id="7" name="Shape 280"/>
          <p:cNvPicPr preferRelativeResize="0"/>
          <p:nvPr/>
        </p:nvPicPr>
        <p:blipFill rotWithShape="1">
          <a:blip r:embed="rId3">
            <a:alphaModFix/>
          </a:blip>
          <a:srcRect l="10376" t="4167" r="9376" b="5501"/>
          <a:stretch/>
        </p:blipFill>
        <p:spPr>
          <a:xfrm>
            <a:off x="4837906" y="1937331"/>
            <a:ext cx="3811588" cy="32178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279"/>
          <p:cNvSpPr/>
          <p:nvPr/>
        </p:nvSpPr>
        <p:spPr>
          <a:xfrm>
            <a:off x="4648200" y="5257800"/>
            <a:ext cx="41910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182880">
              <a:lnSpc>
                <a:spcPct val="85000"/>
              </a:lnSpc>
              <a:spcAft>
                <a:spcPts val="6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rgbClr val="FFFFFF"/>
                </a:solidFill>
              </a:rPr>
              <a:t>Desired resolution: 1.8 km - 200 m</a:t>
            </a:r>
          </a:p>
          <a:p>
            <a:pPr marL="285750" indent="-182880">
              <a:lnSpc>
                <a:spcPct val="85000"/>
              </a:lnSpc>
              <a:spcAft>
                <a:spcPts val="6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rgbClr val="FFFFFF"/>
                </a:solidFill>
              </a:rPr>
              <a:t>Hourly output, out to 6 days</a:t>
            </a:r>
          </a:p>
          <a:p>
            <a:pPr marL="285750" indent="-182880">
              <a:lnSpc>
                <a:spcPct val="85000"/>
              </a:lnSpc>
              <a:spcAft>
                <a:spcPts val="6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rgbClr val="FFFFFF"/>
                </a:solidFill>
              </a:rPr>
              <a:t>Forecaster consensus wind forcing</a:t>
            </a:r>
            <a:endParaRPr lang="en-US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5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78"/>
          <a:stretch/>
        </p:blipFill>
        <p:spPr>
          <a:xfrm>
            <a:off x="76200" y="1626373"/>
            <a:ext cx="8991600" cy="4698227"/>
          </a:xfrm>
          <a:prstGeom prst="rect">
            <a:avLst/>
          </a:prstGeom>
        </p:spPr>
      </p:pic>
      <p:pic>
        <p:nvPicPr>
          <p:cNvPr id="267" name="Shape 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228600"/>
            <a:ext cx="1066799" cy="10667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52399" y="5791200"/>
            <a:ext cx="537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hlinkClick r:id="rId5"/>
              </a:rPr>
              <a:t>http://polar.ncep.noaa.gov/nwps/para/viewer.shtml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04119" y="289494"/>
            <a:ext cx="7543800" cy="85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600" kern="0" dirty="0" smtClean="0">
                <a:solidFill>
                  <a:schemeClr val="hlink"/>
                </a:solidFill>
                <a:latin typeface="Calibri" pitchFamily="34" charset="0"/>
              </a:rPr>
              <a:t>Nearshore Wave Prediction System</a:t>
            </a:r>
          </a:p>
          <a:p>
            <a:pPr eaLnBrk="1" hangingPunct="1">
              <a:defRPr/>
            </a:pPr>
            <a:r>
              <a:rPr lang="en-US" sz="2800" kern="0" dirty="0" smtClean="0">
                <a:solidFill>
                  <a:schemeClr val="hlink"/>
                </a:solidFill>
                <a:latin typeface="Calibri" pitchFamily="34" charset="0"/>
              </a:rPr>
              <a:t>SWAN-based operational coastal wave model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ea typeface="+mn-ea"/>
                <a:cs typeface="+mn-cs"/>
              </a:rPr>
              <a:t>5</a:t>
            </a:r>
            <a:endParaRPr lang="en-US" sz="18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4764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24000" y="381000"/>
            <a:ext cx="74517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600" kern="1200" dirty="0" smtClean="0">
                <a:solidFill>
                  <a:srgbClr val="CCCCFF"/>
                </a:solidFill>
                <a:latin typeface="Calibri" pitchFamily="34" charset="0"/>
              </a:rPr>
              <a:t>Example NWPS output</a:t>
            </a:r>
            <a:endParaRPr lang="en-US" sz="3600" kern="1200" dirty="0" smtClean="0">
              <a:solidFill>
                <a:srgbClr val="B2B2B2"/>
              </a:solidFill>
              <a:latin typeface="Times New Roman"/>
              <a:ea typeface="ＭＳ Ｐゴシック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ea typeface="+mn-ea"/>
                <a:cs typeface="+mn-cs"/>
              </a:rPr>
              <a:t>6</a:t>
            </a:r>
            <a:endParaRPr lang="en-US" sz="1800" kern="1200" dirty="0"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038600"/>
            <a:ext cx="3614461" cy="232255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3236" y="3581400"/>
            <a:ext cx="35814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1600200"/>
            <a:ext cx="3581400" cy="21676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3875971"/>
            <a:ext cx="3581400" cy="2372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371600"/>
            <a:ext cx="3614461" cy="2391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1" t="5147" r="22203"/>
          <a:stretch/>
        </p:blipFill>
        <p:spPr>
          <a:xfrm>
            <a:off x="6937813" y="2306564"/>
            <a:ext cx="2129987" cy="2549672"/>
          </a:xfrm>
          <a:prstGeom prst="rect">
            <a:avLst/>
          </a:prstGeom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86000" y="197612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Hawaii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2209800" y="4143736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Oahu, HI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5547432" y="1591270"/>
            <a:ext cx="1272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Kotzebue Sound, AK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5752240" y="4267200"/>
            <a:ext cx="1139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Juneau, AK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7848600" y="4885269"/>
            <a:ext cx="1173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FFFFFF"/>
                </a:solidFill>
              </a:rPr>
              <a:t>Columbia River Mouth, OR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1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t="3334" r="7222" b="6665"/>
          <a:stretch/>
        </p:blipFill>
        <p:spPr>
          <a:xfrm>
            <a:off x="3586472" y="1175504"/>
            <a:ext cx="5448667" cy="5072896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544402" y="426419"/>
            <a:ext cx="718049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600" dirty="0" smtClean="0">
                <a:solidFill>
                  <a:srgbClr val="CCCCFF"/>
                </a:solidFill>
                <a:latin typeface="Calibri" pitchFamily="34" charset="0"/>
              </a:rPr>
              <a:t>On-demand </a:t>
            </a:r>
            <a:r>
              <a:rPr lang="en-US" sz="3600" smtClean="0">
                <a:solidFill>
                  <a:srgbClr val="CCCCFF"/>
                </a:solidFill>
                <a:latin typeface="Calibri" pitchFamily="34" charset="0"/>
              </a:rPr>
              <a:t>run triggering </a:t>
            </a:r>
            <a:endParaRPr lang="en-US" sz="3600" dirty="0" smtClean="0">
              <a:solidFill>
                <a:srgbClr val="CCCCFF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ea typeface="+mn-ea"/>
                <a:cs typeface="+mn-cs"/>
              </a:rPr>
              <a:t>7</a:t>
            </a:r>
            <a:endParaRPr lang="en-US" sz="1800" kern="1200" dirty="0"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47" y="4452410"/>
            <a:ext cx="2774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Blue: Southern and Eastern Regions</a:t>
            </a:r>
          </a:p>
          <a:p>
            <a:r>
              <a:rPr lang="en-US" sz="800" b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sz="800" b="1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lang="en-US" sz="800" b="1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r>
              <a:rPr lang="en-US" sz="2000" b="1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Red: Western, Pacific and Alaska Regions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95807" y="5543729"/>
            <a:ext cx="303958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kern="1200" dirty="0" smtClean="0">
                <a:ea typeface="+mn-ea"/>
                <a:cs typeface="+mn-cs"/>
              </a:rPr>
              <a:t>Total runs: ~90/day</a:t>
            </a:r>
          </a:p>
          <a:p>
            <a:pPr>
              <a:lnSpc>
                <a:spcPct val="110000"/>
              </a:lnSpc>
            </a:pPr>
            <a:r>
              <a:rPr lang="en-US" sz="1600" kern="1200" dirty="0" smtClean="0">
                <a:ea typeface="+mn-ea"/>
                <a:cs typeface="+mn-cs"/>
              </a:rPr>
              <a:t>Avg. </a:t>
            </a:r>
            <a:r>
              <a:rPr lang="en-US" sz="1600" kern="1200" dirty="0">
                <a:ea typeface="+mn-ea"/>
                <a:cs typeface="+mn-cs"/>
              </a:rPr>
              <a:t>r</a:t>
            </a:r>
            <a:r>
              <a:rPr lang="en-US" sz="1600" kern="1200" dirty="0" smtClean="0">
                <a:ea typeface="+mn-ea"/>
                <a:cs typeface="+mn-cs"/>
              </a:rPr>
              <a:t>un times = 30-150 min</a:t>
            </a:r>
            <a:endParaRPr lang="en-US" sz="1600" kern="1200" dirty="0"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r="5164"/>
          <a:stretch/>
        </p:blipFill>
        <p:spPr>
          <a:xfrm>
            <a:off x="167872" y="1600200"/>
            <a:ext cx="3200400" cy="2646546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704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47800" y="381000"/>
            <a:ext cx="7696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400" dirty="0" smtClean="0">
                <a:solidFill>
                  <a:srgbClr val="CCCCFF"/>
                </a:solidFill>
                <a:latin typeface="Calibri" pitchFamily="34" charset="0"/>
              </a:rPr>
              <a:t>Example output: Baltimore/Washington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  <a:t>Forecast wind field, generated wave field</a:t>
            </a:r>
            <a:endParaRPr lang="en-US" sz="2800" dirty="0" smtClean="0">
              <a:solidFill>
                <a:srgbClr val="FFFFFF"/>
              </a:solidFill>
              <a:latin typeface="Times New Roman"/>
              <a:ea typeface="ＭＳ Ｐゴシック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1305" y="6034010"/>
            <a:ext cx="3506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hlinkClick r:id="rId3"/>
              </a:rPr>
              <a:t>http://polar.ncep.noaa.gov/nwps/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691640"/>
            <a:ext cx="6534150" cy="4298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02" y="1694091"/>
            <a:ext cx="6533498" cy="42976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86200" y="1691640"/>
            <a:ext cx="609600" cy="670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ea typeface="+mn-ea"/>
                <a:cs typeface="+mn-cs"/>
              </a:rPr>
              <a:t>8</a:t>
            </a:r>
            <a:endParaRPr lang="en-US" sz="18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443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600200" y="381000"/>
            <a:ext cx="7696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400" dirty="0" smtClean="0">
                <a:solidFill>
                  <a:srgbClr val="CCCCFF"/>
                </a:solidFill>
                <a:latin typeface="Calibri" pitchFamily="34" charset="0"/>
              </a:rPr>
              <a:t>Validation: Baltimore/Washington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  <a:t>Patapsco, MD</a:t>
            </a:r>
            <a:endParaRPr lang="en-US" sz="2800" dirty="0" smtClean="0">
              <a:solidFill>
                <a:srgbClr val="FFFFFF"/>
              </a:solidFill>
              <a:latin typeface="Times New Roman"/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304" y="1774765"/>
            <a:ext cx="4695102" cy="4473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"/>
          <a:stretch/>
        </p:blipFill>
        <p:spPr>
          <a:xfrm>
            <a:off x="228600" y="2944214"/>
            <a:ext cx="3581400" cy="3304186"/>
          </a:xfrm>
          <a:prstGeom prst="rect">
            <a:avLst/>
          </a:prstGeom>
          <a:ln w="25400">
            <a:solidFill>
              <a:srgbClr val="FFFF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59" y="1059753"/>
            <a:ext cx="2627947" cy="55562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767840" y="3782414"/>
            <a:ext cx="304800" cy="30480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77364"/>
            <a:ext cx="1896428" cy="2169514"/>
          </a:xfrm>
          <a:prstGeom prst="rect">
            <a:avLst/>
          </a:prstGeom>
          <a:effectLst>
            <a:outerShdw blurRad="50800" dist="76200" dir="8100000" sx="103000" sy="103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/>
          <p:cNvCxnSpPr>
            <a:stCxn id="8" idx="7"/>
          </p:cNvCxnSpPr>
          <p:nvPr/>
        </p:nvCxnSpPr>
        <p:spPr>
          <a:xfrm flipV="1">
            <a:off x="2028003" y="3646878"/>
            <a:ext cx="181797" cy="18017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29600" y="645456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ea typeface="+mn-ea"/>
                <a:cs typeface="+mn-cs"/>
              </a:rPr>
              <a:t>9</a:t>
            </a:r>
            <a:endParaRPr lang="en-US" sz="18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6014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13585</TotalTime>
  <Words>514</Words>
  <Application>Microsoft Macintosh PowerPoint</Application>
  <PresentationFormat>On-screen Show (4:3)</PresentationFormat>
  <Paragraphs>139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Calibri</vt:lpstr>
      <vt:lpstr>CaslonOpnface BT</vt:lpstr>
      <vt:lpstr>ＭＳ Ｐゴシック</vt:lpstr>
      <vt:lpstr>Times New Roman</vt:lpstr>
      <vt:lpstr>Wingdings</vt:lpstr>
      <vt:lpstr>Arial</vt:lpstr>
      <vt:lpstr>1_noaa</vt:lpstr>
      <vt:lpstr>noaa</vt:lpstr>
      <vt:lpstr>5_noaa</vt:lpstr>
      <vt:lpstr>2_noaa</vt:lpstr>
      <vt:lpstr>1_Custom Design</vt:lpstr>
      <vt:lpstr>PowerPoint Presentation</vt:lpstr>
      <vt:lpstr>PowerPoint Presentation</vt:lpstr>
      <vt:lpstr> Data types and 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J. Vanderwesthuysen</dc:creator>
  <cp:lastModifiedBy>Andre Van der Westhuysen</cp:lastModifiedBy>
  <cp:revision>227</cp:revision>
  <dcterms:modified xsi:type="dcterms:W3CDTF">2017-09-27T12:57:17Z</dcterms:modified>
</cp:coreProperties>
</file>