
<file path=[Content_Types].xml><?xml version="1.0" encoding="utf-8"?>
<Types xmlns="http://schemas.openxmlformats.org/package/2006/content-types">
  <Default ContentType="image/gif" Extension="gif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Override+xml" PartName="/ppt/theme/themeOverride1.xml"/>
  <Override ContentType="application/vnd.openxmlformats-officedocument.themeOverride+xml" PartName="/ppt/theme/themeOverrid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aveSubsetFonts="1">
  <p:sldMasterIdLst>
    <p:sldMasterId r:id="rId4" id="2147483648"/>
    <p:sldMasterId r:id="rId5" id="2147483661"/>
    <p:sldMasterId r:id="rId6" id="2147483674"/>
  </p:sldMasterIdLst>
  <p:notesMasterIdLst>
    <p:notesMasterId r:id="rId7"/>
  </p:notesMasterIdLst>
  <p:sldIdLst>
    <p:sldId r:id="rId8" id="256"/>
    <p:sldId r:id="rId9" id="257"/>
    <p:sldId r:id="rId10" id="258"/>
    <p:sldId r:id="rId11" id="259"/>
    <p:sldId r:id="rId12" id="260"/>
    <p:sldId r:id="rId13" id="261"/>
    <p:sldId r:id="rId14" id="262"/>
    <p:sldId r:id="rId15" id="263"/>
    <p:sldId r:id="rId16" id="264"/>
    <p:sldId r:id="rId17" id="265"/>
    <p:sldId r:id="rId18" id="266"/>
    <p:sldId r:id="rId19" id="267"/>
    <p:sldId r:id="rId20" id="268"/>
  </p:sldIdLst>
  <p:sldSz cx="9144000" cy="6858000" type="screen4x3"/>
  <p:notesSz xmlns:c="http://schemas.openxmlformats.org/drawingml/2006/chart" xmlns:pic="http://schemas.openxmlformats.org/drawingml/2006/picture" xmlns:dgm="http://schemas.openxmlformats.org/drawingml/2006/diagram" cx="6858000" cy="9144000"/>
  <p:defaultTextStyle xmlns:c="http://schemas.openxmlformats.org/drawingml/2006/chart" xmlns:pic="http://schemas.openxmlformats.org/drawingml/2006/picture" xmlns:dgm="http://schemas.openxmlformats.org/drawingml/2006/diagram">
    <a:defPPr>
      <a:defRPr lang="en-US">
        <a:uFillTx/>
      </a:defRPr>
    </a:defPPr>
    <a:lvl1pPr algn="l" defTabSz="9144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showPr showNarration="1">
    <p:present/>
    <p:sldAll/>
    <p:penClr xmlns:c="http://schemas.openxmlformats.org/drawingml/2006/chart" xmlns:pic="http://schemas.openxmlformats.org/drawingml/2006/picture" xmlns:dgm="http://schemas.openxmlformats.org/drawingml/2006/diagram">
      <a:srgbClr val="FF0000"/>
    </p:penClr>
  </p:showPr>
</p:presentationPr>
</file>

<file path=ppt/tableStyles.xml><?xml version="1.0" encoding="utf-8"?>
<a:tblStyleLst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normalViewPr>
    <p:restoredLeft sz="15608"/>
    <p:restoredTop sz="94643"/>
  </p:normalViewPr>
  <p:slideViewPr>
    <p:cSldViewPr>
      <p:cViewPr varScale="1">
        <p:scale xmlns:c="http://schemas.openxmlformats.org/drawingml/2006/chart" xmlns:pic="http://schemas.openxmlformats.org/drawingml/2006/picture" xmlns:dgm="http://schemas.openxmlformats.org/drawingml/2006/diagram">
          <a:sx d="100" n="102"/>
          <a:sy d="100" n="102"/>
        </p:scale>
        <p:origin xmlns:c="http://schemas.openxmlformats.org/drawingml/2006/chart" xmlns:pic="http://schemas.openxmlformats.org/drawingml/2006/picture" xmlns:dgm="http://schemas.openxmlformats.org/drawingml/2006/diagram" x="264" y="84"/>
      </p:cViewPr>
      <p:guideLst>
        <p:guide orient="horz" pos="2160"/>
        <p:guide pos="2880"/>
      </p:guideLst>
    </p:cSldViewPr>
  </p:slideViewPr>
  <p:notesTextViewPr>
    <p:cViewPr>
      <p:scale xmlns:c="http://schemas.openxmlformats.org/drawingml/2006/chart" xmlns:pic="http://schemas.openxmlformats.org/drawingml/2006/picture" xmlns:dgm="http://schemas.openxmlformats.org/drawingml/2006/diagram">
        <a:sx d="1" n="1"/>
        <a:sy d="1" n="1"/>
      </p:scale>
      <p:origin xmlns:c="http://schemas.openxmlformats.org/drawingml/2006/chart" xmlns:pic="http://schemas.openxmlformats.org/drawingml/2006/picture" xmlns:dgm="http://schemas.openxmlformats.org/drawingml/2006/diagram" x="0" y="0"/>
    </p:cViewPr>
  </p:notesTextViewPr>
  <p:sorterViewPr>
    <p:cViewPr>
      <p:scale xmlns:c="http://schemas.openxmlformats.org/drawingml/2006/chart" xmlns:pic="http://schemas.openxmlformats.org/drawingml/2006/picture" xmlns:dgm="http://schemas.openxmlformats.org/drawingml/2006/diagram">
        <a:sx d="100" n="104"/>
        <a:sy d="100" n="104"/>
      </p:scale>
      <p:origin xmlns:c="http://schemas.openxmlformats.org/drawingml/2006/chart" xmlns:pic="http://schemas.openxmlformats.org/drawingml/2006/picture" xmlns:dgm="http://schemas.openxmlformats.org/drawingml/2006/diagram" x="0" y="0"/>
    </p:cViewPr>
  </p:sorterViewPr>
  <p:gridSpacing xmlns:c="http://schemas.openxmlformats.org/drawingml/2006/chart" xmlns:pic="http://schemas.openxmlformats.org/drawingml/2006/picture" xmlns:dgm="http://schemas.openxmlformats.org/drawingml/2006/diagram" cx="76200" cy="76200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slideMasters/slideMaster2.xml" Type="http://schemas.openxmlformats.org/officeDocument/2006/relationships/slideMaster"></Relationship><Relationship Id="rId6" Target="slideMasters/slideMaster3.xml" Type="http://schemas.openxmlformats.org/officeDocument/2006/relationships/slideMaster"></Relationship><Relationship Id="rId7" Target="notesMasters/notesMaster1.xml" Type="http://schemas.openxmlformats.org/officeDocument/2006/relationships/notesMaster"></Relationship><Relationship Id="rId8" Target="slides/slide1.xml" Type="http://schemas.openxmlformats.org/officeDocument/2006/relationships/slide"></Relationship><Relationship Id="rId9" Target="slides/slide2.xml" Type="http://schemas.openxmlformats.org/officeDocument/2006/relationships/slide"></Relationship><Relationship Id="rId10" Target="slides/slide3.xml" Type="http://schemas.openxmlformats.org/officeDocument/2006/relationships/slide"></Relationship><Relationship Id="rId11" Target="slides/slide4.xml" Type="http://schemas.openxmlformats.org/officeDocument/2006/relationships/slide"></Relationship><Relationship Id="rId12" Target="slides/slide5.xml" Type="http://schemas.openxmlformats.org/officeDocument/2006/relationships/slide"></Relationship><Relationship Id="rId13" Target="slides/slide6.xml" Type="http://schemas.openxmlformats.org/officeDocument/2006/relationships/slide"></Relationship><Relationship Id="rId14" Target="slides/slide7.xml" Type="http://schemas.openxmlformats.org/officeDocument/2006/relationships/slide"></Relationship><Relationship Id="rId15" Target="slides/slide8.xml" Type="http://schemas.openxmlformats.org/officeDocument/2006/relationships/slide"></Relationship><Relationship Id="rId16" Target="slides/slide9.xml" Type="http://schemas.openxmlformats.org/officeDocument/2006/relationships/slide"></Relationship><Relationship Id="rId17" Target="slides/slide10.xml" Type="http://schemas.openxmlformats.org/officeDocument/2006/relationships/slide"></Relationship><Relationship Id="rId18" Target="slides/slide11.xml" Type="http://schemas.openxmlformats.org/officeDocument/2006/relationships/slide"></Relationship><Relationship Id="rId19" Target="slides/slide12.xml" Type="http://schemas.openxmlformats.org/officeDocument/2006/relationships/slide"></Relationship><Relationship Id="rId20" Target="slides/slide13.xml" Type="http://schemas.openxmlformats.org/officeDocument/2006/relationships/slide"></Relationship><Relationship Id="rId21" Target="theme/theme1.xml" Type="http://schemas.openxmlformats.org/officeDocument/2006/relationships/theme"></Relationship></Relationships>
</file>

<file path=ppt/notesMasters/_rels/notesMaster1.xml.rels><?xml version="1.0" standalone="yes" ?><Relationships xmlns="http://schemas.openxmlformats.org/package/2006/relationships"><Relationship Id="rId1" Target="../theme/theme4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Header Placeholder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sz="quarter" type="hd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Date Placeholder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0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C40571F1-23B9-4D6C-8C68-2F801CFF2916}" type="datetimeFigureOut">
              <a:rPr lang="en-US" smtClean="0">
                <a:uFillTx/>
              </a:rPr>
              <a:t>9/29/2017</a:t>
            </a:fld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Slide Image Placeholder 3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Notes Placeholder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Footer Placeholder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8685213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b"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Slide Number Placeholder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8685213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b"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D687B546-2E4F-40D2-A6BA-62383910D989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notesStyle xmlns:c="http://schemas.openxmlformats.org/drawingml/2006/chart" xmlns:pic="http://schemas.openxmlformats.org/drawingml/2006/picture" xmlns:dgm="http://schemas.openxmlformats.org/drawingml/2006/diagram">
    <a:lvl1pPr algn="l" defTabSz="914400" eaLnBrk="1" hangingPunct="1" latinLnBrk="0" marL="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0.xml.rels><?xml version="1.0" standalone="yes" ?><Relationships xmlns="http://schemas.openxmlformats.org/package/2006/relationships"><Relationship Id="rId1" Target="../slides/slide1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11.xml.rels><?xml version="1.0" standalone="yes" ?><Relationships xmlns="http://schemas.openxmlformats.org/package/2006/relationships"><Relationship Id="rId1" Target="../slides/slide1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2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7.xml.rels><?xml version="1.0" standalone="yes" ?><Relationships xmlns="http://schemas.openxmlformats.org/package/2006/relationships"><Relationship Id="rId1" Target="../slides/slide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8.xml.rels><?xml version="1.0" standalone="yes" ?><Relationships xmlns="http://schemas.openxmlformats.org/package/2006/relationships"><Relationship Id="rId1" Target="../slides/slide8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9.xml.rels><?xml version="1.0" standalone="yes" ?><Relationships xmlns="http://schemas.openxmlformats.org/package/2006/relationships"><Relationship Id="rId1" Target="../slides/slide1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3010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defTabSz="905499" eaLnBrk="0" hangingPunct="0"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defTabSz="905499" eaLnBrk="0" hangingPunct="0" indent="-279092" marL="725639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defTabSz="905499" eaLnBrk="0" hangingPunct="0" indent="-223274" marL="1116368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defTabSz="905499" eaLnBrk="0" hangingPunct="0" indent="-223274" marL="1562915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defTabSz="905499" eaLnBrk="0" hangingPunct="0" indent="-223274" marL="2009463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defTabSz="905499" eaLnBrk="0" fontAlgn="base" hangingPunct="0" indent="-223274" marL="245601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defTabSz="905499" eaLnBrk="0" fontAlgn="base" hangingPunct="0" indent="-223274" marL="2902557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defTabSz="905499" eaLnBrk="0" fontAlgn="base" hangingPunct="0" indent="-223274" marL="3349104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defTabSz="905499" eaLnBrk="0" fontAlgn="base" hangingPunct="0" indent="-223274" marL="3795652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eaLnBrk="1" hangingPunct="1">
              <a:defRPr>
                <a:uFillTx/>
              </a:defRPr>
            </a:pPr>
            <a:fld id="{0B3FD2C8-2BD0-49E1-8E06-863A0D2F4C60}" type="slidenum">
              <a:rPr lang="en-US" smtClean="0">
                <a:solidFill>
                  <a:srgbClr val="FFFFFF"/>
                </a:solidFill>
                <a:uFillTx/>
                <a:latin charset="0" pitchFamily="82" typeface="CaslonOpnface BT"/>
              </a:rPr>
              <a:pPr eaLnBrk="1" hangingPunct="1">
                <a:defRPr>
                  <a:uFillTx/>
                </a:defRPr>
              </a:pPr>
              <a:t>1</a:t>
            </a:fld>
            <a:endParaRPr lang="en-US" smtClean="0">
              <a:solidFill>
                <a:srgbClr val="FFFFFF"/>
              </a:solidFill>
              <a:uFillTx/>
              <a:latin charset="0" pitchFamily="82" typeface="CaslonOpnface BT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6867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36868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/>
            <a:endParaRPr altLang="en-US" lang="nl-NL" smtClean="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4034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defTabSz="905499" eaLnBrk="0" hangingPunct="0"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defTabSz="905499" eaLnBrk="0" hangingPunct="0" indent="-279092" marL="725639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defTabSz="905499" eaLnBrk="0" hangingPunct="0" indent="-223274" marL="1116368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defTabSz="905499" eaLnBrk="0" hangingPunct="0" indent="-223274" marL="1562915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defTabSz="905499" eaLnBrk="0" hangingPunct="0" indent="-223274" marL="2009463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defTabSz="905499" eaLnBrk="0" fontAlgn="base" hangingPunct="0" indent="-223274" marL="245601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defTabSz="905499" eaLnBrk="0" fontAlgn="base" hangingPunct="0" indent="-223274" marL="2902557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defTabSz="905499" eaLnBrk="0" fontAlgn="base" hangingPunct="0" indent="-223274" marL="3349104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defTabSz="905499" eaLnBrk="0" fontAlgn="base" hangingPunct="0" indent="-223274" marL="3795652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eaLnBrk="1" hangingPunct="1">
              <a:defRPr>
                <a:uFillTx/>
              </a:defRPr>
            </a:pPr>
            <a:fld id="{DF8612C0-DCE3-4B3B-8AD2-AC109EFF5F87}" type="slidenum">
              <a:rPr lang="en-US" smtClean="0">
                <a:solidFill>
                  <a:srgbClr val="FFFFFF"/>
                </a:solidFill>
                <a:uFillTx/>
                <a:latin charset="0" pitchFamily="82" typeface="CaslonOpnface BT"/>
              </a:rPr>
              <a:pPr eaLnBrk="1" hangingPunct="1">
                <a:defRPr>
                  <a:uFillTx/>
                </a:defRPr>
              </a:pPr>
              <a:t>12</a:t>
            </a:fld>
            <a:endParaRPr lang="en-US" smtClean="0">
              <a:solidFill>
                <a:srgbClr val="FFFFFF"/>
              </a:solidFill>
              <a:uFillTx/>
              <a:latin charset="0" pitchFamily="82" typeface="CaslonOpnface BT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7891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37892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/>
            <a:endParaRPr altLang="en-US" lang="nl-NL" smtClean="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4034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defTabSz="905499" eaLnBrk="0" hangingPunct="0"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defTabSz="905499" eaLnBrk="0" hangingPunct="0" indent="-279092" marL="725639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defTabSz="905499" eaLnBrk="0" hangingPunct="0" indent="-223274" marL="1116368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defTabSz="905499" eaLnBrk="0" hangingPunct="0" indent="-223274" marL="1562915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defTabSz="905499" eaLnBrk="0" hangingPunct="0" indent="-223274" marL="2009463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defTabSz="905499" eaLnBrk="0" fontAlgn="base" hangingPunct="0" indent="-223274" marL="245601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defTabSz="905499" eaLnBrk="0" fontAlgn="base" hangingPunct="0" indent="-223274" marL="2902557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defTabSz="905499" eaLnBrk="0" fontAlgn="base" hangingPunct="0" indent="-223274" marL="3349104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defTabSz="905499" eaLnBrk="0" fontAlgn="base" hangingPunct="0" indent="-223274" marL="3795652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eaLnBrk="1" hangingPunct="1">
              <a:defRPr>
                <a:uFillTx/>
              </a:defRPr>
            </a:pPr>
            <a:fld id="{DF8612C0-DCE3-4B3B-8AD2-AC109EFF5F87}" type="slidenum">
              <a:rPr lang="en-US" smtClean="0">
                <a:solidFill>
                  <a:srgbClr val="FFFFFF"/>
                </a:solidFill>
                <a:uFillTx/>
                <a:latin charset="0" pitchFamily="82" typeface="CaslonOpnface BT"/>
              </a:rPr>
              <a:pPr eaLnBrk="1" hangingPunct="1">
                <a:defRPr>
                  <a:uFillTx/>
                </a:defRPr>
              </a:pPr>
              <a:t>13</a:t>
            </a:fld>
            <a:endParaRPr lang="en-US" smtClean="0">
              <a:solidFill>
                <a:srgbClr val="FFFFFF"/>
              </a:solidFill>
              <a:uFillTx/>
              <a:latin charset="0" pitchFamily="82" typeface="CaslonOpnface BT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7891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37892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/>
            <a:endParaRPr altLang="en-US" lang="nl-NL" smtClean="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7826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defTabSz="928688" eaLnBrk="0" hangingPunct="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1pPr>
            <a:lvl2pPr defTabSz="928688" eaLnBrk="0" hangingPunct="0" indent="-285750" marL="74295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2pPr>
            <a:lvl3pPr defTabSz="928688" eaLnBrk="0" hangingPunct="0" indent="-228600" marL="11430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3pPr>
            <a:lvl4pPr defTabSz="928688" eaLnBrk="0" hangingPunct="0" indent="-228600" marL="16002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4pPr>
            <a:lvl5pPr defTabSz="928688" eaLnBrk="0" hangingPunct="0" indent="-228600" marL="20574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5pPr>
            <a:lvl6pPr defTabSz="928688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6pPr>
            <a:lvl7pPr defTabSz="928688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7pPr>
            <a:lvl8pPr defTabSz="928688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8pPr>
            <a:lvl9pPr defTabSz="928688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9pPr>
          </a:lstStyle>
          <a:p>
            <a:pPr eaLnBrk="1" hangingPunct="1"/>
            <a:fld id="{5352F36D-E818-48B2-8F93-772C511A9305}" type="slidenum">
              <a:rPr altLang="en-US" lang="en-US" sz="1200">
                <a:uFillTx/>
              </a:rPr>
              <a:pPr eaLnBrk="1" hangingPunct="1"/>
              <a:t>2</a:t>
            </a:fld>
            <a:endParaRPr altLang="en-US" lang="en-US" sz="12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7827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77828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altLang="en-US" lang="en-US" smtClean="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4034" name="Rectangle 7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defTabSz="905499" eaLnBrk="0" hangingPunct="0">
              <a:defRPr>
                <a:solidFill>
                  <a:schemeClr val="tx1"/>
                </a:solidFill>
                <a:uFillTx/>
                <a:latin charset="0" typeface="Arial"/>
              </a:defRPr>
            </a:lvl1pPr>
            <a:lvl2pPr defTabSz="905499" eaLnBrk="0" hangingPunct="0" indent="-279092" marL="725639">
              <a:defRPr>
                <a:solidFill>
                  <a:schemeClr val="tx1"/>
                </a:solidFill>
                <a:uFillTx/>
                <a:latin charset="0" typeface="Arial"/>
              </a:defRPr>
            </a:lvl2pPr>
            <a:lvl3pPr defTabSz="905499" eaLnBrk="0" hangingPunct="0" indent="-223274" marL="1116368">
              <a:defRPr>
                <a:solidFill>
                  <a:schemeClr val="tx1"/>
                </a:solidFill>
                <a:uFillTx/>
                <a:latin charset="0" typeface="Arial"/>
              </a:defRPr>
            </a:lvl3pPr>
            <a:lvl4pPr defTabSz="905499" eaLnBrk="0" hangingPunct="0" indent="-223274" marL="1562915">
              <a:defRPr>
                <a:solidFill>
                  <a:schemeClr val="tx1"/>
                </a:solidFill>
                <a:uFillTx/>
                <a:latin charset="0" typeface="Arial"/>
              </a:defRPr>
            </a:lvl4pPr>
            <a:lvl5pPr defTabSz="905499" eaLnBrk="0" hangingPunct="0" indent="-223274" marL="2009463">
              <a:defRPr>
                <a:solidFill>
                  <a:schemeClr val="tx1"/>
                </a:solidFill>
                <a:uFillTx/>
                <a:latin charset="0" typeface="Arial"/>
              </a:defRPr>
            </a:lvl5pPr>
            <a:lvl6pPr defTabSz="905499" eaLnBrk="0" fontAlgn="base" hangingPunct="0" indent="-223274" marL="245601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6pPr>
            <a:lvl7pPr defTabSz="905499" eaLnBrk="0" fontAlgn="base" hangingPunct="0" indent="-223274" marL="2902557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7pPr>
            <a:lvl8pPr defTabSz="905499" eaLnBrk="0" fontAlgn="base" hangingPunct="0" indent="-223274" marL="3349104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8pPr>
            <a:lvl9pPr defTabSz="905499" eaLnBrk="0" fontAlgn="base" hangingPunct="0" indent="-223274" marL="3795652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typeface="Arial"/>
              </a:defRPr>
            </a:lvl9pPr>
          </a:lstStyle>
          <a:p>
            <a:pPr eaLnBrk="1" hangingPunct="1">
              <a:defRPr>
                <a:uFillTx/>
              </a:defRPr>
            </a:pPr>
            <a:fld id="{DF8612C0-DCE3-4B3B-8AD2-AC109EFF5F87}" type="slidenum">
              <a:rPr lang="en-US" smtClean="0">
                <a:solidFill>
                  <a:srgbClr val="FFFFFF"/>
                </a:solidFill>
                <a:uFillTx/>
                <a:latin charset="0" pitchFamily="82" typeface="CaslonOpnface BT"/>
              </a:rPr>
              <a:pPr eaLnBrk="1" hangingPunct="1">
                <a:defRPr>
                  <a:uFillTx/>
                </a:defRPr>
              </a:pPr>
              <a:t>3</a:t>
            </a:fld>
            <a:endParaRPr lang="en-US" smtClean="0">
              <a:solidFill>
                <a:srgbClr val="FFFFFF"/>
              </a:solidFill>
              <a:uFillTx/>
              <a:latin charset="0" pitchFamily="82" typeface="CaslonOpnface BT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7891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37892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/>
            <a:endParaRPr altLang="en-US" lang="nl-NL" smtClean="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8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5" name="Shape 285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91425" lIns="91425" rIns="91425" tIns="91425">
            <a:noAutofit/>
          </a:bodyPr>
          <a:lstStyle/>
          <a:p>
            <a:pPr algn="l" indent="0" lvl="0" marL="0" marR="0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b="0" baseline="0" cap="none" i="0" strike="noStrike" sz="1200" u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6" name="Shape 286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custGeom>
            <a:avLst/>
            <a:gdLst/>
            <a:ahLst/>
            <a:cxnLst/>
            <a:rect b="0" l="0" r="0" t="0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type="none" w="med"/>
            <a:tailEnd len="med" type="none" w="med"/>
          </a:ln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8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5" name="Shape 285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91425" lIns="91425" rIns="91425" tIns="91425">
            <a:noAutofit/>
          </a:bodyPr>
          <a:lstStyle/>
          <a:p>
            <a:pPr algn="l" indent="0" lvl="0" marL="0" marR="0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b="0" baseline="0" cap="none" i="0" strike="noStrike" sz="1200" u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6" name="Shape 286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custGeom>
            <a:avLst/>
            <a:gdLst/>
            <a:ahLst/>
            <a:cxnLst/>
            <a:rect b="0" l="0" r="0" t="0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type="none" w="med"/>
            <a:tailEnd len="med" type="none" w="med"/>
          </a:ln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8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5" name="Shape 285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91425" lIns="91425" rIns="91425" tIns="91425">
            <a:noAutofit/>
          </a:bodyPr>
          <a:lstStyle/>
          <a:p>
            <a:pPr algn="l" indent="0" lvl="0" marL="0" marR="0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b="0" baseline="0" cap="none" i="0" strike="noStrike" sz="1200" u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6" name="Shape 286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custGeom>
            <a:avLst/>
            <a:gdLst/>
            <a:ahLst/>
            <a:cxnLst/>
            <a:rect b="0" l="0" r="0" t="0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type="none" w="med"/>
            <a:tailEnd len="med" type="none" w="med"/>
          </a:ln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8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5" name="Shape 285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91425" lIns="91425" rIns="91425" tIns="91425">
            <a:noAutofit/>
          </a:bodyPr>
          <a:lstStyle/>
          <a:p>
            <a:pPr algn="l" indent="0" lvl="0" marL="0" marR="0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b="0" baseline="0" cap="none" i="0" strike="noStrike" sz="1200" u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6" name="Shape 286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custGeom>
            <a:avLst/>
            <a:gdLst/>
            <a:ahLst/>
            <a:cxnLst/>
            <a:rect b="0" l="0" r="0" t="0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type="none" w="med"/>
            <a:tailEnd len="med" type="none" w="med"/>
          </a:ln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8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5" name="Shape 285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91425" lIns="91425" rIns="91425" tIns="91425">
            <a:noAutofit/>
          </a:bodyPr>
          <a:lstStyle/>
          <a:p>
            <a:pPr algn="l" indent="0" lvl="0" marL="0" marR="0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b="0" baseline="0" cap="none" i="0" strike="noStrike" sz="1200" u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6" name="Shape 286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custGeom>
            <a:avLst/>
            <a:gdLst/>
            <a:ahLst/>
            <a:cxnLst/>
            <a:rect b="0" l="0" r="0" t="0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type="none" w="med"/>
            <a:tailEnd len="med" type="none" w="med"/>
          </a:ln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8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5" name="Shape 285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91425" lIns="91425" rIns="91425" tIns="91425">
            <a:noAutofit/>
          </a:bodyPr>
          <a:lstStyle/>
          <a:p>
            <a:pPr algn="l" indent="0" lvl="0" marL="0" marR="0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b="0" baseline="0" cap="none" i="0" strike="noStrike" sz="1200" u="none">
              <a:solidFill>
                <a:schemeClr val="dk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86" name="Shape 286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custGeom>
            <a:avLst/>
            <a:gdLst/>
            <a:ahLst/>
            <a:cxnLst/>
            <a:rect b="0" l="0" r="0" t="0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type="none" w="med"/>
            <a:tailEnd len="med" type="none" w="med"/>
          </a:ln>
        </p:spPr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3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4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5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6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7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8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19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0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1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2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3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4.xml.rels><?xml version="1.0" standalone="yes" ?><Relationships xmlns="http://schemas.openxmlformats.org/package/2006/relationships"><Relationship Id="rId1" Target="../slideMasters/slideMaster2.xml" Type="http://schemas.openxmlformats.org/officeDocument/2006/relationships/slideMaster"></Relationship></Relationships>
</file>

<file path=ppt/slideLayouts/_rels/slideLayout25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6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7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8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29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0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1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2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3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4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35.xml.rels><?xml version="1.0" standalone="yes" ?><Relationships xmlns="http://schemas.openxmlformats.org/package/2006/relationships"><Relationship Id="rId1" Target="../slideMasters/slideMaster3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Titeldia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51010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" y="304800"/>
            <a:ext cx="8839200" cy="533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>
            <a:lvl1pPr>
              <a:defRPr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5101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" y="1524000"/>
            <a:ext cx="8763000" cy="533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>
              <a:defRPr>
                <a:uFillTx/>
              </a:defRPr>
            </a:lvl1pPr>
          </a:lstStyle>
          <a:p>
            <a:r>
              <a:rPr lang="en-US">
                <a:uFillTx/>
              </a:rPr>
              <a:t>Click to edit Master subtitle style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overrideClrMapping accent1="accent1" accent2="accent2" accent3="accent3" accent4="accent4" accent5="accent5" accent6="accent6" bg1="lt1" bg2="lt2" folHlink="folHlink" hlink="hlink" tx1="dk1" tx2="dk2"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itel en verticale teks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verticale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Verticale titel en teks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Verticale 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86550" y="152400"/>
            <a:ext cx="2076450" cy="6019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verticale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"/>
            <a:ext cx="6076950" cy="6019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xAndObj">
  <p:cSld name="Titel, tekst en inhoud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00200" y="152400"/>
            <a:ext cx="6705600" cy="533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inhoud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863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showMasterSp="0" type="title">
  <p:cSld name="Titeldia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51010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" y="304800"/>
            <a:ext cx="8839200" cy="533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>
            <a:lvl1pPr>
              <a:defRPr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51011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sz="quarter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" y="1524000"/>
            <a:ext cx="8763000" cy="533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>
              <a:defRPr>
                <a:uFillTx/>
              </a:defRPr>
            </a:lvl1pPr>
          </a:lstStyle>
          <a:p>
            <a:r>
              <a:rPr lang="en-US">
                <a:uFillTx/>
              </a:rPr>
              <a:t>Click to edit Master subtitle style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overrideClrMapping accent1="accent1" accent2="accent2" accent3="accent3" accent4="accent4" accent5="accent5" accent6="accent6" bg1="lt1" bg2="lt2" folHlink="folHlink" hlink="hlink" tx1="dk1" tx2="dk2"/>
  </p:clrMapOvr>
</p:sldLayout>
</file>

<file path=ppt/slideLayouts/slideLayout1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itel en objec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inhoud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Sectiekop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>
              <a:defRPr b="1" cap="all" sz="4000"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Inhoud van twee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inhoud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inhoud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863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Vergelijking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inhoud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Tijdelijke aanduiding voor tekst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Tijdelijke aanduiding voor inhoud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Alleen tite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Leeg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itel en objec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inhoud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Inhoud met bijschrif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inhoud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tekst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Afbeelding met bijschrif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afbeelding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pPr lvl="0"/>
            <a:endParaRPr lang="nl-NL" noProof="0" smtClean="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tekst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itel en verticale teks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verticale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Verticale titel en teks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Verticale 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86550" y="152400"/>
            <a:ext cx="2076450" cy="6019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verticale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"/>
            <a:ext cx="6076950" cy="6019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xAndObj">
  <p:cSld name="Titel, tekst en inhoud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00200" y="152400"/>
            <a:ext cx="6705600" cy="5334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inhoud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863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itle">
  <p:cSld name="Titeldia">
    <p:spTree>
      <p:nvGrpSpPr>
        <p:cNvPr xmlns:c="http://schemas.openxmlformats.org/drawingml/2006/chart" xmlns:pic="http://schemas.openxmlformats.org/drawingml/2006/picture" xmlns:dgm="http://schemas.openxmlformats.org/drawingml/2006/diagram" id="1" name="Shape 11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3" name="Shape 113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" y="304800"/>
            <a:ext cx="8839199" cy="5333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anchorCtr="0" bIns="91425" lIns="91425" rIns="91425" tIns="91425"/>
          <a:lstStyle>
            <a:lvl1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1pPr>
            <a:lvl2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2pPr>
            <a:lvl3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algn="l" indent="0" marL="4572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algn="l" indent="0" marL="9144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algn="l" indent="0" marL="13716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algn="l" indent="0" marL="18288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4" name="Shape 114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" y="1524000"/>
            <a:ext cx="8763000" cy="5333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ctr" indent="-342900" marL="342900" marR="0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>
                <a:uFillTx/>
              </a:defRPr>
            </a:lvl1pPr>
            <a:lvl2pPr algn="l" indent="-73025" marL="339725" marR="0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2pPr>
            <a:lvl3pPr algn="l" indent="-120650" marL="692150" marR="0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>
                <a:uFillTx/>
              </a:defRPr>
            </a:lvl3pPr>
            <a:lvl4pPr algn="l" indent="-115887" marL="1030288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4pPr>
            <a:lvl5pPr algn="l" indent="-112712" marL="13700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5pPr>
            <a:lvl6pPr algn="l" indent="-112713" marL="18272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6pPr>
            <a:lvl7pPr algn="l" indent="-112713" marL="22844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7pPr>
            <a:lvl8pPr algn="l" indent="-112713" marL="27416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8pPr>
            <a:lvl9pPr algn="l" indent="-112713" marL="31988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secHead">
  <p:cSld name="Sectiekop">
    <p:spTree>
      <p:nvGrpSpPr>
        <p:cNvPr xmlns:c="http://schemas.openxmlformats.org/drawingml/2006/chart" xmlns:pic="http://schemas.openxmlformats.org/drawingml/2006/picture" xmlns:dgm="http://schemas.openxmlformats.org/drawingml/2006/diagram" id="1" name="Shape 11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6" name="Shape 116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7" name="Shape 117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>
                <a:uFillTx/>
              </a:defRPr>
            </a:lvl1pPr>
            <a:lvl2pPr indent="0" marL="457200" rtl="0">
              <a:spcBef>
                <a:spcPts val="0"/>
              </a:spcBef>
              <a:buFont typeface="Arial"/>
              <a:buNone/>
              <a:defRPr>
                <a:uFillTx/>
              </a:defRPr>
            </a:lvl2pPr>
            <a:lvl3pPr indent="0" marL="914400" rtl="0">
              <a:spcBef>
                <a:spcPts val="0"/>
              </a:spcBef>
              <a:buFont typeface="Arial"/>
              <a:buNone/>
              <a:defRPr>
                <a:uFillTx/>
              </a:defRPr>
            </a:lvl3pPr>
            <a:lvl4pPr indent="0" marL="1371600" rtl="0">
              <a:spcBef>
                <a:spcPts val="0"/>
              </a:spcBef>
              <a:buFont typeface="Arial"/>
              <a:buNone/>
              <a:defRPr>
                <a:uFillTx/>
              </a:defRPr>
            </a:lvl4pPr>
            <a:lvl5pPr indent="0" marL="1828800" rtl="0">
              <a:spcBef>
                <a:spcPts val="0"/>
              </a:spcBef>
              <a:buFont typeface="Arial"/>
              <a:buNone/>
              <a:defRPr>
                <a:uFillTx/>
              </a:defRPr>
            </a:lvl5pPr>
            <a:lvl6pPr indent="0" marL="2286000" rtl="0">
              <a:spcBef>
                <a:spcPts val="0"/>
              </a:spcBef>
              <a:buFont typeface="Arial"/>
              <a:buNone/>
              <a:defRPr>
                <a:uFillTx/>
              </a:defRPr>
            </a:lvl6pPr>
            <a:lvl7pPr indent="0" marL="2743200" rtl="0">
              <a:spcBef>
                <a:spcPts val="0"/>
              </a:spcBef>
              <a:buFont typeface="Arial"/>
              <a:buNone/>
              <a:defRPr>
                <a:uFillTx/>
              </a:defRPr>
            </a:lvl7pPr>
            <a:lvl8pPr indent="0" marL="3200400" rtl="0">
              <a:spcBef>
                <a:spcPts val="0"/>
              </a:spcBef>
              <a:buFont typeface="Arial"/>
              <a:buNone/>
              <a:defRPr>
                <a:uFillTx/>
              </a:defRPr>
            </a:lvl8pPr>
            <a:lvl9pPr indent="0" marL="3657600" rtl="0">
              <a:spcBef>
                <a:spcPts val="0"/>
              </a:spcBef>
              <a:buFont typeface="Arial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woObj">
  <p:cSld name="Inhoud van twee">
    <p:spTree>
      <p:nvGrpSpPr>
        <p:cNvPr xmlns:c="http://schemas.openxmlformats.org/drawingml/2006/chart" xmlns:pic="http://schemas.openxmlformats.org/drawingml/2006/picture" xmlns:dgm="http://schemas.openxmlformats.org/drawingml/2006/diagram" id="1" name="Shape 118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9" name="Shape 119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algn="l" marL="4572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algn="l" marL="9144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algn="l" marL="13716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algn="l" marL="1828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0" name="Shape 120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1" name="Shape 121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2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woTxTwoObj">
  <p:cSld name="Vergelijking">
    <p:spTree>
      <p:nvGrpSpPr>
        <p:cNvPr xmlns:c="http://schemas.openxmlformats.org/drawingml/2006/chart" xmlns:pic="http://schemas.openxmlformats.org/drawingml/2006/picture" xmlns:dgm="http://schemas.openxmlformats.org/drawingml/2006/diagram" id="1" name="Shape 12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23" name="Shape 123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4" name="Shape 124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>
                <a:uFillTx/>
              </a:defRPr>
            </a:lvl1pPr>
            <a:lvl2pPr indent="0" marL="457200" rtl="0">
              <a:spcBef>
                <a:spcPts val="0"/>
              </a:spcBef>
              <a:buFont typeface="Arial"/>
              <a:buNone/>
              <a:defRPr>
                <a:uFillTx/>
              </a:defRPr>
            </a:lvl2pPr>
            <a:lvl3pPr indent="0" marL="914400" rtl="0">
              <a:spcBef>
                <a:spcPts val="0"/>
              </a:spcBef>
              <a:buFont typeface="Arial"/>
              <a:buNone/>
              <a:defRPr>
                <a:uFillTx/>
              </a:defRPr>
            </a:lvl3pPr>
            <a:lvl4pPr indent="0" marL="1371600" rtl="0">
              <a:spcBef>
                <a:spcPts val="0"/>
              </a:spcBef>
              <a:buFont typeface="Arial"/>
              <a:buNone/>
              <a:defRPr>
                <a:uFillTx/>
              </a:defRPr>
            </a:lvl4pPr>
            <a:lvl5pPr indent="0" marL="1828800" rtl="0">
              <a:spcBef>
                <a:spcPts val="0"/>
              </a:spcBef>
              <a:buFont typeface="Arial"/>
              <a:buNone/>
              <a:defRPr>
                <a:uFillTx/>
              </a:defRPr>
            </a:lvl5pPr>
            <a:lvl6pPr indent="0" marL="2286000" rtl="0">
              <a:spcBef>
                <a:spcPts val="0"/>
              </a:spcBef>
              <a:buFont typeface="Arial"/>
              <a:buNone/>
              <a:defRPr>
                <a:uFillTx/>
              </a:defRPr>
            </a:lvl6pPr>
            <a:lvl7pPr indent="0" marL="2743200" rtl="0">
              <a:spcBef>
                <a:spcPts val="0"/>
              </a:spcBef>
              <a:buFont typeface="Arial"/>
              <a:buNone/>
              <a:defRPr>
                <a:uFillTx/>
              </a:defRPr>
            </a:lvl7pPr>
            <a:lvl8pPr indent="0" marL="3200400" rtl="0">
              <a:spcBef>
                <a:spcPts val="0"/>
              </a:spcBef>
              <a:buFont typeface="Arial"/>
              <a:buNone/>
              <a:defRPr>
                <a:uFillTx/>
              </a:defRPr>
            </a:lvl8pPr>
            <a:lvl9pPr indent="0" marL="3657600" rtl="0">
              <a:spcBef>
                <a:spcPts val="0"/>
              </a:spcBef>
              <a:buFont typeface="Arial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5" name="Shape 125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2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6" name="Shape 126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3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>
                <a:uFillTx/>
              </a:defRPr>
            </a:lvl1pPr>
            <a:lvl2pPr indent="0" marL="457200" rtl="0">
              <a:spcBef>
                <a:spcPts val="0"/>
              </a:spcBef>
              <a:buFont typeface="Arial"/>
              <a:buNone/>
              <a:defRPr>
                <a:uFillTx/>
              </a:defRPr>
            </a:lvl2pPr>
            <a:lvl3pPr indent="0" marL="914400" rtl="0">
              <a:spcBef>
                <a:spcPts val="0"/>
              </a:spcBef>
              <a:buFont typeface="Arial"/>
              <a:buNone/>
              <a:defRPr>
                <a:uFillTx/>
              </a:defRPr>
            </a:lvl3pPr>
            <a:lvl4pPr indent="0" marL="1371600" rtl="0">
              <a:spcBef>
                <a:spcPts val="0"/>
              </a:spcBef>
              <a:buFont typeface="Arial"/>
              <a:buNone/>
              <a:defRPr>
                <a:uFillTx/>
              </a:defRPr>
            </a:lvl4pPr>
            <a:lvl5pPr indent="0" marL="1828800" rtl="0">
              <a:spcBef>
                <a:spcPts val="0"/>
              </a:spcBef>
              <a:buFont typeface="Arial"/>
              <a:buNone/>
              <a:defRPr>
                <a:uFillTx/>
              </a:defRPr>
            </a:lvl5pPr>
            <a:lvl6pPr indent="0" marL="2286000" rtl="0">
              <a:spcBef>
                <a:spcPts val="0"/>
              </a:spcBef>
              <a:buFont typeface="Arial"/>
              <a:buNone/>
              <a:defRPr>
                <a:uFillTx/>
              </a:defRPr>
            </a:lvl6pPr>
            <a:lvl7pPr indent="0" marL="2743200" rtl="0">
              <a:spcBef>
                <a:spcPts val="0"/>
              </a:spcBef>
              <a:buFont typeface="Arial"/>
              <a:buNone/>
              <a:defRPr>
                <a:uFillTx/>
              </a:defRPr>
            </a:lvl7pPr>
            <a:lvl8pPr indent="0" marL="3200400" rtl="0">
              <a:spcBef>
                <a:spcPts val="0"/>
              </a:spcBef>
              <a:buFont typeface="Arial"/>
              <a:buNone/>
              <a:defRPr>
                <a:uFillTx/>
              </a:defRPr>
            </a:lvl8pPr>
            <a:lvl9pPr indent="0" marL="3657600" rtl="0">
              <a:spcBef>
                <a:spcPts val="0"/>
              </a:spcBef>
              <a:buFont typeface="Arial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7" name="Shape 127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4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blank">
  <p:cSld name="Leeg">
    <p:spTree>
      <p:nvGrpSpPr>
        <p:cNvPr xmlns:c="http://schemas.openxmlformats.org/drawingml/2006/chart" xmlns:pic="http://schemas.openxmlformats.org/drawingml/2006/picture" xmlns:dgm="http://schemas.openxmlformats.org/drawingml/2006/diagram" id="1" name="Shape 130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Sectiekop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>
              <a:defRPr b="1" cap="all" sz="4000"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uFillTx/>
              </a:defRPr>
            </a:lvl1pPr>
            <a:lvl2pPr indent="0" marL="457200">
              <a:buNone/>
              <a:defRPr sz="1800">
                <a:uFillTx/>
              </a:defRPr>
            </a:lvl2pPr>
            <a:lvl3pPr indent="0" marL="914400">
              <a:buNone/>
              <a:defRPr sz="1600">
                <a:uFillTx/>
              </a:defRPr>
            </a:lvl3pPr>
            <a:lvl4pPr indent="0" marL="1371600">
              <a:buNone/>
              <a:defRPr sz="1400">
                <a:uFillTx/>
              </a:defRPr>
            </a:lvl4pPr>
            <a:lvl5pPr indent="0" marL="1828800">
              <a:buNone/>
              <a:defRPr sz="1400">
                <a:uFillTx/>
              </a:defRPr>
            </a:lvl5pPr>
            <a:lvl6pPr indent="0" marL="2286000">
              <a:buNone/>
              <a:defRPr sz="1400">
                <a:uFillTx/>
              </a:defRPr>
            </a:lvl6pPr>
            <a:lvl7pPr indent="0" marL="2743200">
              <a:buNone/>
              <a:defRPr sz="1400">
                <a:uFillTx/>
              </a:defRPr>
            </a:lvl7pPr>
            <a:lvl8pPr indent="0" marL="3200400">
              <a:buNone/>
              <a:defRPr sz="1400">
                <a:uFillTx/>
              </a:defRPr>
            </a:lvl8pPr>
            <a:lvl9pPr indent="0" marL="3657600">
              <a:buNone/>
              <a:defRPr sz="14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objTx">
  <p:cSld name="Inhoud met bijschrift">
    <p:spTree>
      <p:nvGrpSpPr>
        <p:cNvPr xmlns:c="http://schemas.openxmlformats.org/drawingml/2006/chart" xmlns:pic="http://schemas.openxmlformats.org/drawingml/2006/picture" xmlns:dgm="http://schemas.openxmlformats.org/drawingml/2006/diagram" id="1" name="Shape 131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32" name="Shape 132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91425" lIns="91425" rIns="91425" tIns="91425"/>
          <a:lstStyle>
            <a:lvl1pPr algn="l"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3" name="Shape 133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4" name="Shape 134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2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>
                <a:uFillTx/>
              </a:defRPr>
            </a:lvl1pPr>
            <a:lvl2pPr indent="0" marL="457200" rtl="0">
              <a:spcBef>
                <a:spcPts val="0"/>
              </a:spcBef>
              <a:buFont typeface="Arial"/>
              <a:buNone/>
              <a:defRPr>
                <a:uFillTx/>
              </a:defRPr>
            </a:lvl2pPr>
            <a:lvl3pPr indent="0" marL="914400" rtl="0">
              <a:spcBef>
                <a:spcPts val="0"/>
              </a:spcBef>
              <a:buFont typeface="Arial"/>
              <a:buNone/>
              <a:defRPr>
                <a:uFillTx/>
              </a:defRPr>
            </a:lvl3pPr>
            <a:lvl4pPr indent="0" marL="1371600" rtl="0">
              <a:spcBef>
                <a:spcPts val="0"/>
              </a:spcBef>
              <a:buFont typeface="Arial"/>
              <a:buNone/>
              <a:defRPr>
                <a:uFillTx/>
              </a:defRPr>
            </a:lvl4pPr>
            <a:lvl5pPr indent="0" marL="1828800" rtl="0">
              <a:spcBef>
                <a:spcPts val="0"/>
              </a:spcBef>
              <a:buFont typeface="Arial"/>
              <a:buNone/>
              <a:defRPr>
                <a:uFillTx/>
              </a:defRPr>
            </a:lvl5pPr>
            <a:lvl6pPr indent="0" marL="2286000" rtl="0">
              <a:spcBef>
                <a:spcPts val="0"/>
              </a:spcBef>
              <a:buFont typeface="Arial"/>
              <a:buNone/>
              <a:defRPr>
                <a:uFillTx/>
              </a:defRPr>
            </a:lvl6pPr>
            <a:lvl7pPr indent="0" marL="2743200" rtl="0">
              <a:spcBef>
                <a:spcPts val="0"/>
              </a:spcBef>
              <a:buFont typeface="Arial"/>
              <a:buNone/>
              <a:defRPr>
                <a:uFillTx/>
              </a:defRPr>
            </a:lvl7pPr>
            <a:lvl8pPr indent="0" marL="3200400" rtl="0">
              <a:spcBef>
                <a:spcPts val="0"/>
              </a:spcBef>
              <a:buFont typeface="Arial"/>
              <a:buNone/>
              <a:defRPr>
                <a:uFillTx/>
              </a:defRPr>
            </a:lvl8pPr>
            <a:lvl9pPr indent="0" marL="3657600" rtl="0">
              <a:spcBef>
                <a:spcPts val="0"/>
              </a:spcBef>
              <a:buFont typeface="Arial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picTx">
  <p:cSld name="Afbeelding met bijschrift">
    <p:spTree>
      <p:nvGrpSpPr>
        <p:cNvPr xmlns:c="http://schemas.openxmlformats.org/drawingml/2006/chart" xmlns:pic="http://schemas.openxmlformats.org/drawingml/2006/picture" xmlns:dgm="http://schemas.openxmlformats.org/drawingml/2006/diagram" id="1" name="Shape 13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36" name="Shape 136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b" anchorCtr="0" bIns="91425" lIns="91425" rIns="91425" tIns="91425"/>
          <a:lstStyle>
            <a:lvl1pPr algn="l" rtl="0">
              <a:spcBef>
                <a:spcPts val="0"/>
              </a:spcBef>
              <a:defRPr>
                <a:uFillTx/>
              </a:defRPr>
            </a:lvl1pPr>
            <a:lvl2pPr rtl="0">
              <a:spcBef>
                <a:spcPts val="0"/>
              </a:spcBef>
              <a:defRPr>
                <a:uFillTx/>
              </a:defRPr>
            </a:lvl2pPr>
            <a:lvl3pPr rtl="0">
              <a:spcBef>
                <a:spcPts val="0"/>
              </a:spcBef>
              <a:defRPr>
                <a:uFillTx/>
              </a:defRPr>
            </a:lvl3pPr>
            <a:lvl4pPr rtl="0">
              <a:spcBef>
                <a:spcPts val="0"/>
              </a:spcBef>
              <a:defRPr>
                <a:uFillTx/>
              </a:defRPr>
            </a:lvl4pPr>
            <a:lvl5pPr rtl="0">
              <a:spcBef>
                <a:spcPts val="0"/>
              </a:spcBef>
              <a:defRPr>
                <a:uFillTx/>
              </a:defRPr>
            </a:lvl5pPr>
            <a:lvl6pPr rtl="0">
              <a:spcBef>
                <a:spcPts val="0"/>
              </a:spcBef>
              <a:defRPr>
                <a:uFillTx/>
              </a:defRPr>
            </a:lvl6pPr>
            <a:lvl7pPr rtl="0">
              <a:spcBef>
                <a:spcPts val="0"/>
              </a:spcBef>
              <a:defRPr>
                <a:uFillTx/>
              </a:defRPr>
            </a:lvl7pPr>
            <a:lvl8pPr rtl="0">
              <a:spcBef>
                <a:spcPts val="0"/>
              </a:spcBef>
              <a:defRPr>
                <a:uFillTx/>
              </a:defRPr>
            </a:lvl8pPr>
            <a:lvl9pPr rtl="0">
              <a:spcBef>
                <a:spcPts val="0"/>
              </a:spcBef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7" name="Shape 137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xmlns:c="http://schemas.openxmlformats.org/drawingml/2006/chart" xmlns:pic="http://schemas.openxmlformats.org/drawingml/2006/picture" xmlns:dgm="http://schemas.openxmlformats.org/drawingml/2006/diagram" id="138" name="Shape 138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indent="0" marL="0" rtl="0">
              <a:spcBef>
                <a:spcPts val="0"/>
              </a:spcBef>
              <a:buFont typeface="Arial"/>
              <a:buNone/>
              <a:defRPr>
                <a:uFillTx/>
              </a:defRPr>
            </a:lvl1pPr>
            <a:lvl2pPr indent="0" marL="457200" rtl="0">
              <a:spcBef>
                <a:spcPts val="0"/>
              </a:spcBef>
              <a:buFont typeface="Arial"/>
              <a:buNone/>
              <a:defRPr>
                <a:uFillTx/>
              </a:defRPr>
            </a:lvl2pPr>
            <a:lvl3pPr indent="0" marL="914400" rtl="0">
              <a:spcBef>
                <a:spcPts val="0"/>
              </a:spcBef>
              <a:buFont typeface="Arial"/>
              <a:buNone/>
              <a:defRPr>
                <a:uFillTx/>
              </a:defRPr>
            </a:lvl3pPr>
            <a:lvl4pPr indent="0" marL="1371600" rtl="0">
              <a:spcBef>
                <a:spcPts val="0"/>
              </a:spcBef>
              <a:buFont typeface="Arial"/>
              <a:buNone/>
              <a:defRPr>
                <a:uFillTx/>
              </a:defRPr>
            </a:lvl4pPr>
            <a:lvl5pPr indent="0" marL="1828800" rtl="0">
              <a:spcBef>
                <a:spcPts val="0"/>
              </a:spcBef>
              <a:buFont typeface="Arial"/>
              <a:buNone/>
              <a:defRPr>
                <a:uFillTx/>
              </a:defRPr>
            </a:lvl5pPr>
            <a:lvl6pPr indent="0" marL="2286000" rtl="0">
              <a:spcBef>
                <a:spcPts val="0"/>
              </a:spcBef>
              <a:buFont typeface="Arial"/>
              <a:buNone/>
              <a:defRPr>
                <a:uFillTx/>
              </a:defRPr>
            </a:lvl6pPr>
            <a:lvl7pPr indent="0" marL="2743200" rtl="0">
              <a:spcBef>
                <a:spcPts val="0"/>
              </a:spcBef>
              <a:buFont typeface="Arial"/>
              <a:buNone/>
              <a:defRPr>
                <a:uFillTx/>
              </a:defRPr>
            </a:lvl7pPr>
            <a:lvl8pPr indent="0" marL="3200400" rtl="0">
              <a:spcBef>
                <a:spcPts val="0"/>
              </a:spcBef>
              <a:buFont typeface="Arial"/>
              <a:buNone/>
              <a:defRPr>
                <a:uFillTx/>
              </a:defRPr>
            </a:lvl8pPr>
            <a:lvl9pPr indent="0" marL="3657600" rtl="0">
              <a:spcBef>
                <a:spcPts val="0"/>
              </a:spcBef>
              <a:buFont typeface="Arial"/>
              <a:buNone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vertTx">
  <p:cSld name="Titel en verticale tekst">
    <p:spTree>
      <p:nvGrpSpPr>
        <p:cNvPr xmlns:c="http://schemas.openxmlformats.org/drawingml/2006/chart" xmlns:pic="http://schemas.openxmlformats.org/drawingml/2006/picture" xmlns:dgm="http://schemas.openxmlformats.org/drawingml/2006/diagram" id="1" name="Shape 139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0" name="Shape 140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algn="l" marL="4572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algn="l" marL="9144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algn="l" marL="13716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algn="l" marL="1828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1" name="Shape 141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 rot="5400000">
            <a:off x="2286000" y="-304800"/>
            <a:ext cx="4648199" cy="83057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indent="-342900" marL="342900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>
                <a:uFillTx/>
              </a:defRPr>
            </a:lvl1pPr>
            <a:lvl2pPr algn="l" indent="-73025" marL="339725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2pPr>
            <a:lvl3pPr algn="l" indent="-120650" marL="692150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>
                <a:uFillTx/>
              </a:defRPr>
            </a:lvl3pPr>
            <a:lvl4pPr algn="l" indent="-115887" marL="1030288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4pPr>
            <a:lvl5pPr algn="l" indent="-112712" marL="13700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5pPr>
            <a:lvl6pPr algn="l" indent="-112713" marL="18272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6pPr>
            <a:lvl7pPr algn="l" indent="-112713" marL="22844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7pPr>
            <a:lvl8pPr algn="l" indent="-112713" marL="27416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8pPr>
            <a:lvl9pPr algn="l" indent="-112713" marL="31988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vertTitleAndTx">
  <p:cSld name="Verticale titel en tekst">
    <p:spTree>
      <p:nvGrpSpPr>
        <p:cNvPr xmlns:c="http://schemas.openxmlformats.org/drawingml/2006/chart" xmlns:pic="http://schemas.openxmlformats.org/drawingml/2006/picture" xmlns:dgm="http://schemas.openxmlformats.org/drawingml/2006/diagram" id="1" name="Shape 14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3" name="Shape 143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 rot="5400000">
            <a:off x="4714875" y="2124074"/>
            <a:ext cx="6019799" cy="207644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algn="l" marL="4572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algn="l" marL="9144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algn="l" marL="13716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algn="l" marL="1828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4" name="Shape 144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 rot="5400000">
            <a:off x="485775" y="123824"/>
            <a:ext cx="6019799" cy="607695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indent="-342900" marL="342900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>
                <a:uFillTx/>
              </a:defRPr>
            </a:lvl1pPr>
            <a:lvl2pPr algn="l" indent="-73025" marL="339725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2pPr>
            <a:lvl3pPr algn="l" indent="-120650" marL="692150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>
                <a:uFillTx/>
              </a:defRPr>
            </a:lvl3pPr>
            <a:lvl4pPr algn="l" indent="-115887" marL="1030288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4pPr>
            <a:lvl5pPr algn="l" indent="-112712" marL="13700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5pPr>
            <a:lvl6pPr algn="l" indent="-112713" marL="18272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6pPr>
            <a:lvl7pPr algn="l" indent="-112713" marL="22844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7pPr>
            <a:lvl8pPr algn="l" indent="-112713" marL="27416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8pPr>
            <a:lvl9pPr algn="l" indent="-112713" marL="31988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txAndObj">
  <p:cSld name="Titel, tekst en inhoud">
    <p:spTree>
      <p:nvGrpSpPr>
        <p:cNvPr xmlns:c="http://schemas.openxmlformats.org/drawingml/2006/chart" xmlns:pic="http://schemas.openxmlformats.org/drawingml/2006/picture" xmlns:dgm="http://schemas.openxmlformats.org/drawingml/2006/diagram" id="1" name="Shape 145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6" name="Shape 146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1pPr>
            <a:lvl2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2pPr>
            <a:lvl3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algn="l" marL="4572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algn="l" marL="9144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algn="l" marL="13716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algn="l" marL="1828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7" name="Shape 147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indent="-342900" marL="342900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>
                <a:uFillTx/>
              </a:defRPr>
            </a:lvl1pPr>
            <a:lvl2pPr algn="l" indent="-73025" marL="339725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2pPr>
            <a:lvl3pPr algn="l" indent="-120650" marL="692150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>
                <a:uFillTx/>
              </a:defRPr>
            </a:lvl3pPr>
            <a:lvl4pPr algn="l" indent="-115887" marL="1030288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4pPr>
            <a:lvl5pPr algn="l" indent="-112712" marL="13700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5pPr>
            <a:lvl6pPr algn="l" indent="-112713" marL="18272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6pPr>
            <a:lvl7pPr algn="l" indent="-112713" marL="22844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7pPr>
            <a:lvl8pPr algn="l" indent="-112713" marL="27416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8pPr>
            <a:lvl9pPr algn="l" indent="-112713" marL="31988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8" name="Shape 148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2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86300" y="1524000"/>
            <a:ext cx="4076699" cy="46481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indent="-342900" marL="342900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>
                <a:uFillTx/>
              </a:defRPr>
            </a:lvl1pPr>
            <a:lvl2pPr algn="l" indent="-73025" marL="339725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2pPr>
            <a:lvl3pPr algn="l" indent="-120650" marL="692150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>
                <a:uFillTx/>
              </a:defRPr>
            </a:lvl3pPr>
            <a:lvl4pPr algn="l" indent="-115887" marL="1030288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4pPr>
            <a:lvl5pPr algn="l" indent="-112712" marL="13700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5pPr>
            <a:lvl6pPr algn="l" indent="-112713" marL="18272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6pPr>
            <a:lvl7pPr algn="l" indent="-112713" marL="22844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7pPr>
            <a:lvl8pPr algn="l" indent="-112713" marL="27416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8pPr>
            <a:lvl9pPr algn="l" indent="-112713" marL="3198813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obj">
  <p:cSld name="Titel en objec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inhoud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Inhoud van twee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inhoud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inhoud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86300" y="1524000"/>
            <a:ext cx="4076700" cy="4648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Vergelijking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tekst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inhoud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Tijdelijke aanduiding voor tekst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Tijdelijke aanduiding voor inhoud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Alleen tite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Leeg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Inhoud met bijschrif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inhoud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  <a:p>
            <a:pPr lvl="1"/>
            <a:r>
              <a:rPr lang="nl-NL" smtClean="0">
                <a:uFillTx/>
              </a:rPr>
              <a:t>Tweede niveau</a:t>
            </a:r>
          </a:p>
          <a:p>
            <a:pPr lvl="2"/>
            <a:r>
              <a:rPr lang="nl-NL" smtClean="0">
                <a:uFillTx/>
              </a:rPr>
              <a:t>Derde niveau</a:t>
            </a:r>
          </a:p>
          <a:p>
            <a:pPr lvl="3"/>
            <a:r>
              <a:rPr lang="nl-NL" smtClean="0">
                <a:uFillTx/>
              </a:rPr>
              <a:t>Vierde niveau</a:t>
            </a:r>
          </a:p>
          <a:p>
            <a:pPr lvl="4"/>
            <a:r>
              <a:rPr lang="nl-NL" smtClean="0">
                <a:uFillTx/>
              </a:rPr>
              <a:t>Vijfde niveau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tekst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Afbeelding met bijschrift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ite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nl-NL" smtClean="0">
                <a:uFillTx/>
              </a:rPr>
              <a:t>Klik om de stijl te bewerken</a:t>
            </a:r>
            <a:endParaRPr lang="nl-NL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Tijdelijke aanduiding voor afbeelding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pPr lvl="0"/>
            <a:endParaRPr lang="nl-NL" noProof="0" smtClean="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ijdelijke aanduiding voor tekst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nl-NL" smtClean="0">
                <a:uFillTx/>
              </a:rPr>
              <a:t>Klik om de modelstijlen te bewerken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media/image1.png" Type="http://schemas.openxmlformats.org/officeDocument/2006/relationships/image"></Relationship><Relationship Id="rId2" Target="../media/image2.png" Type="http://schemas.openxmlformats.org/officeDocument/2006/relationships/image"></Relationship><Relationship Id="rId3" Target="../media/image3.png" Type="http://schemas.openxmlformats.org/officeDocument/2006/relationships/image"></Relationship><Relationship Id="rId4" Target="../media/image4.png" Type="http://schemas.openxmlformats.org/officeDocument/2006/relationships/image"></Relationship><Relationship Id="rId5" Target="../slideLayouts/slideLayout1.xml" Type="http://schemas.openxmlformats.org/officeDocument/2006/relationships/slideLayout"></Relationship><Relationship Id="rId6" Target="../slideLayouts/slideLayout2.xml" Type="http://schemas.openxmlformats.org/officeDocument/2006/relationships/slideLayout"></Relationship><Relationship Id="rId7" Target="../slideLayouts/slideLayout3.xml" Type="http://schemas.openxmlformats.org/officeDocument/2006/relationships/slideLayout"></Relationship><Relationship Id="rId8" Target="../slideLayouts/slideLayout4.xml" Type="http://schemas.openxmlformats.org/officeDocument/2006/relationships/slideLayout"></Relationship><Relationship Id="rId9" Target="../slideLayouts/slideLayout5.xml" Type="http://schemas.openxmlformats.org/officeDocument/2006/relationships/slideLayout"></Relationship><Relationship Id="rId10" Target="../slideLayouts/slideLayout6.xml" Type="http://schemas.openxmlformats.org/officeDocument/2006/relationships/slideLayout"></Relationship><Relationship Id="rId11" Target="../slideLayouts/slideLayout7.xml" Type="http://schemas.openxmlformats.org/officeDocument/2006/relationships/slideLayout"></Relationship><Relationship Id="rId12" Target="../slideLayouts/slideLayout8.xml" Type="http://schemas.openxmlformats.org/officeDocument/2006/relationships/slideLayout"></Relationship><Relationship Id="rId13" Target="../slideLayouts/slideLayout9.xml" Type="http://schemas.openxmlformats.org/officeDocument/2006/relationships/slideLayout"></Relationship><Relationship Id="rId14" Target="../slideLayouts/slideLayout10.xml" Type="http://schemas.openxmlformats.org/officeDocument/2006/relationships/slideLayout"></Relationship><Relationship Id="rId15" Target="../slideLayouts/slideLayout11.xml" Type="http://schemas.openxmlformats.org/officeDocument/2006/relationships/slideLayout"></Relationship><Relationship Id="rId16" Target="../slideLayouts/slideLayout12.xml" Type="http://schemas.openxmlformats.org/officeDocument/2006/relationships/slideLayout"></Relationship><Relationship Id="rId17" Target="../theme/theme1.xml" Type="http://schemas.openxmlformats.org/officeDocument/2006/relationships/theme"></Relationship></Relationships>
</file>

<file path=ppt/slideMasters/_rels/slideMaster2.xml.rels><?xml version="1.0" standalone="yes" ?><Relationships xmlns="http://schemas.openxmlformats.org/package/2006/relationships"><Relationship Id="rId1" Target="../media/image1.png" Type="http://schemas.openxmlformats.org/officeDocument/2006/relationships/image"></Relationship><Relationship Id="rId2" Target="../media/image2.png" Type="http://schemas.openxmlformats.org/officeDocument/2006/relationships/image"></Relationship><Relationship Id="rId3" Target="../media/image3.png" Type="http://schemas.openxmlformats.org/officeDocument/2006/relationships/image"></Relationship><Relationship Id="rId4" Target="../media/image4.png" Type="http://schemas.openxmlformats.org/officeDocument/2006/relationships/image"></Relationship><Relationship Id="rId5" Target="../slideLayouts/slideLayout13.xml" Type="http://schemas.openxmlformats.org/officeDocument/2006/relationships/slideLayout"></Relationship><Relationship Id="rId6" Target="../slideLayouts/slideLayout14.xml" Type="http://schemas.openxmlformats.org/officeDocument/2006/relationships/slideLayout"></Relationship><Relationship Id="rId7" Target="../slideLayouts/slideLayout15.xml" Type="http://schemas.openxmlformats.org/officeDocument/2006/relationships/slideLayout"></Relationship><Relationship Id="rId8" Target="../slideLayouts/slideLayout16.xml" Type="http://schemas.openxmlformats.org/officeDocument/2006/relationships/slideLayout"></Relationship><Relationship Id="rId9" Target="../slideLayouts/slideLayout17.xml" Type="http://schemas.openxmlformats.org/officeDocument/2006/relationships/slideLayout"></Relationship><Relationship Id="rId10" Target="../slideLayouts/slideLayout18.xml" Type="http://schemas.openxmlformats.org/officeDocument/2006/relationships/slideLayout"></Relationship><Relationship Id="rId11" Target="../slideLayouts/slideLayout19.xml" Type="http://schemas.openxmlformats.org/officeDocument/2006/relationships/slideLayout"></Relationship><Relationship Id="rId12" Target="../slideLayouts/slideLayout20.xml" Type="http://schemas.openxmlformats.org/officeDocument/2006/relationships/slideLayout"></Relationship><Relationship Id="rId13" Target="../slideLayouts/slideLayout21.xml" Type="http://schemas.openxmlformats.org/officeDocument/2006/relationships/slideLayout"></Relationship><Relationship Id="rId14" Target="../slideLayouts/slideLayout22.xml" Type="http://schemas.openxmlformats.org/officeDocument/2006/relationships/slideLayout"></Relationship><Relationship Id="rId15" Target="../slideLayouts/slideLayout23.xml" Type="http://schemas.openxmlformats.org/officeDocument/2006/relationships/slideLayout"></Relationship><Relationship Id="rId16" Target="../slideLayouts/slideLayout24.xml" Type="http://schemas.openxmlformats.org/officeDocument/2006/relationships/slideLayout"></Relationship><Relationship Id="rId17" Target="../theme/theme2.xml" Type="http://schemas.openxmlformats.org/officeDocument/2006/relationships/theme"></Relationship></Relationships>
</file>

<file path=ppt/slideMasters/_rels/slideMaster3.xml.rels><?xml version="1.0" standalone="yes" ?><Relationships xmlns="http://schemas.openxmlformats.org/package/2006/relationships"><Relationship Id="rId1" Target="../media/image5.png" Type="http://schemas.openxmlformats.org/officeDocument/2006/relationships/image"></Relationship><Relationship Id="rId2" Target="../media/image6.png" Type="http://schemas.openxmlformats.org/officeDocument/2006/relationships/image"></Relationship><Relationship Id="rId3" Target="../media/image7.png" Type="http://schemas.openxmlformats.org/officeDocument/2006/relationships/image"></Relationship><Relationship Id="rId4" Target="../media/image8.png" Type="http://schemas.openxmlformats.org/officeDocument/2006/relationships/image"></Relationship><Relationship Id="rId5" Target="../slideLayouts/slideLayout25.xml" Type="http://schemas.openxmlformats.org/officeDocument/2006/relationships/slideLayout"></Relationship><Relationship Id="rId6" Target="../slideLayouts/slideLayout26.xml" Type="http://schemas.openxmlformats.org/officeDocument/2006/relationships/slideLayout"></Relationship><Relationship Id="rId7" Target="../slideLayouts/slideLayout27.xml" Type="http://schemas.openxmlformats.org/officeDocument/2006/relationships/slideLayout"></Relationship><Relationship Id="rId8" Target="../slideLayouts/slideLayout28.xml" Type="http://schemas.openxmlformats.org/officeDocument/2006/relationships/slideLayout"></Relationship><Relationship Id="rId9" Target="../slideLayouts/slideLayout29.xml" Type="http://schemas.openxmlformats.org/officeDocument/2006/relationships/slideLayout"></Relationship><Relationship Id="rId10" Target="../slideLayouts/slideLayout30.xml" Type="http://schemas.openxmlformats.org/officeDocument/2006/relationships/slideLayout"></Relationship><Relationship Id="rId11" Target="../slideLayouts/slideLayout31.xml" Type="http://schemas.openxmlformats.org/officeDocument/2006/relationships/slideLayout"></Relationship><Relationship Id="rId12" Target="../slideLayouts/slideLayout32.xml" Type="http://schemas.openxmlformats.org/officeDocument/2006/relationships/slideLayout"></Relationship><Relationship Id="rId13" Target="../slideLayouts/slideLayout33.xml" Type="http://schemas.openxmlformats.org/officeDocument/2006/relationships/slideLayout"></Relationship><Relationship Id="rId14" Target="../slideLayouts/slideLayout34.xml" Type="http://schemas.openxmlformats.org/officeDocument/2006/relationships/slideLayout"></Relationship><Relationship Id="rId15" Target="../slideLayouts/slideLayout35.xml" Type="http://schemas.openxmlformats.org/officeDocument/2006/relationships/slideLayout"></Relationship><Relationship Id="rId16" Target="../theme/theme3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pic="http://schemas.openxmlformats.org/drawingml/2006/picture" xmlns:dgm="http://schemas.openxmlformats.org/drawingml/2006/diagram"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4998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600200" y="152400"/>
            <a:ext cx="67056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title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4998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NOAA_LOGO1" id="1028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449989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 indent="-342900" marL="342900">
              <a:spcBef>
                <a:spcPct val="50000"/>
              </a:spcBef>
              <a:spcAft>
                <a:spcPct val="0"/>
              </a:spcAft>
              <a:defRPr>
                <a:uFillTx/>
              </a:defRPr>
            </a:pPr>
            <a:r>
              <a:rPr b="1" i="1" lang="en-US">
                <a:solidFill>
                  <a:srgbClr val="0000FF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  <a:cs charset="0" typeface="Arial"/>
              </a:rPr>
              <a:t> 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NOAA_LOGO1" id="1030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6400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nws logo3" id="1031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8686800" y="6405563"/>
            <a:ext cx="457200" cy="452437"/>
          </a:xfrm>
          <a:prstGeom prst="rect">
            <a:avLst/>
          </a:prstGeom>
          <a:noFill/>
          <a:ln>
            <a:noFill/>
          </a:ln>
        </p:spPr>
      </p:pic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5" id="2147483661"/>
    <p:sldLayoutId r:id="rId6" id="2147483662"/>
    <p:sldLayoutId r:id="rId7" id="2147483663"/>
    <p:sldLayoutId r:id="rId8" id="2147483664"/>
    <p:sldLayoutId r:id="rId9" id="2147483665"/>
    <p:sldLayoutId r:id="rId10" id="2147483666"/>
    <p:sldLayoutId r:id="rId11" id="2147483667"/>
    <p:sldLayoutId r:id="rId12" id="2147483668"/>
    <p:sldLayoutId r:id="rId13" id="2147483669"/>
    <p:sldLayoutId r:id="rId14" id="2147483670"/>
    <p:sldLayoutId r:id="rId15" id="2147483671"/>
    <p:sldLayoutId r:id="rId16" id="2147483672"/>
  </p:sldLayoutIdLst>
  <p:timing>
    <p:tnLst>
      <p:par>
        <p:cTn dur="indefinite" id="1" nodeType="tmRoot" restart="never"/>
      </p:par>
    </p:tnLst>
  </p:timing>
  <p:txStyles>
    <p:titleStyle xmlns:c="http://schemas.openxmlformats.org/drawingml/2006/chart" xmlns:pic="http://schemas.openxmlformats.org/drawingml/2006/picture" xmlns:dgm="http://schemas.openxmlformats.org/drawingml/2006/diagram">
      <a:lvl1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2pPr>
      <a:lvl3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3pPr>
      <a:lvl4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4pPr>
      <a:lvl5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5pPr>
      <a:lvl6pPr algn="l" fontAlgn="base" marL="4572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6pPr>
      <a:lvl7pPr algn="l" fontAlgn="base" marL="9144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7pPr>
      <a:lvl8pPr algn="l" fontAlgn="base" marL="13716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8pPr>
      <a:lvl9pPr algn="l" fontAlgn="base" marL="18288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eaLnBrk="0" fontAlgn="base" hangingPunct="0" indent="-342900" marL="342900" rtl="0">
        <a:lnSpc>
          <a:spcPct val="85000"/>
        </a:lnSpc>
        <a:spcBef>
          <a:spcPct val="0"/>
        </a:spcBef>
        <a:spcAft>
          <a:spcPct val="40000"/>
        </a:spcAft>
        <a:defRPr b="1" i="1" sz="2800">
          <a:solidFill>
            <a:srgbClr val="FFFFCC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eaLnBrk="0" fontAlgn="base" hangingPunct="0" indent="-225425" marL="339725" rtl="0">
        <a:lnSpc>
          <a:spcPct val="85000"/>
        </a:lnSpc>
        <a:spcBef>
          <a:spcPct val="0"/>
        </a:spcBef>
        <a:spcAft>
          <a:spcPct val="40000"/>
        </a:spcAft>
        <a:buChar char="•"/>
        <a:defRPr b="1" sz="2400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eaLnBrk="0" fontAlgn="base" hangingPunct="0" indent="-238125" marL="692150" rtl="0">
        <a:lnSpc>
          <a:spcPct val="85000"/>
        </a:lnSpc>
        <a:spcBef>
          <a:spcPct val="0"/>
        </a:spcBef>
        <a:spcAft>
          <a:spcPct val="40000"/>
        </a:spcAft>
        <a:buChar char="–"/>
        <a:defRPr i="1" sz="2000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eaLnBrk="0" fontAlgn="base" hangingPunct="0" indent="-223838" marL="1030288" rtl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eaLnBrk="0" fontAlgn="base" hangingPunct="0" indent="-222250" marL="13700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2250" marL="18272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2250" marL="22844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2250" marL="27416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2250" marL="31988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nl-NL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pic="http://schemas.openxmlformats.org/drawingml/2006/picture" xmlns:dgm="http://schemas.openxmlformats.org/drawingml/2006/diagram"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49986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600200" y="152400"/>
            <a:ext cx="6705600" cy="533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title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449987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NOAA_LOGO1" id="1028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449989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6461125"/>
            <a:ext cx="9144000" cy="366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/>
          <a:p>
            <a:pPr algn="ctr" fontAlgn="base" indent="-342900" marL="342900">
              <a:spcBef>
                <a:spcPct val="50000"/>
              </a:spcBef>
              <a:spcAft>
                <a:spcPct val="0"/>
              </a:spcAft>
              <a:defRPr>
                <a:uFillTx/>
              </a:defRPr>
            </a:pPr>
            <a:r>
              <a:rPr b="1" i="1" lang="en-US">
                <a:solidFill>
                  <a:srgbClr val="0000FF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  <a:cs charset="0" typeface="Arial"/>
              </a:rPr>
              <a:t> 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NOAA_LOGO1" id="1030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6400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nws logo3" id="1031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8686800" y="6405563"/>
            <a:ext cx="457200" cy="452437"/>
          </a:xfrm>
          <a:prstGeom prst="rect">
            <a:avLst/>
          </a:prstGeom>
          <a:noFill/>
          <a:ln>
            <a:noFill/>
          </a:ln>
        </p:spPr>
      </p:pic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5" id="2147483674"/>
    <p:sldLayoutId r:id="rId6" id="2147483675"/>
    <p:sldLayoutId r:id="rId7" id="2147483676"/>
    <p:sldLayoutId r:id="rId8" id="2147483677"/>
    <p:sldLayoutId r:id="rId9" id="2147483678"/>
    <p:sldLayoutId r:id="rId10" id="2147483679"/>
    <p:sldLayoutId r:id="rId11" id="2147483680"/>
    <p:sldLayoutId r:id="rId12" id="2147483681"/>
    <p:sldLayoutId r:id="rId13" id="2147483682"/>
    <p:sldLayoutId r:id="rId14" id="2147483683"/>
    <p:sldLayoutId r:id="rId15" id="2147483684"/>
    <p:sldLayoutId r:id="rId16" id="2147483685"/>
  </p:sldLayoutIdLst>
  <p:timing>
    <p:tnLst>
      <p:par>
        <p:cTn dur="indefinite" id="1" nodeType="tmRoot" restart="never"/>
      </p:par>
    </p:tnLst>
  </p:timing>
  <p:txStyles>
    <p:titleStyle xmlns:c="http://schemas.openxmlformats.org/drawingml/2006/chart" xmlns:pic="http://schemas.openxmlformats.org/drawingml/2006/picture" xmlns:dgm="http://schemas.openxmlformats.org/drawingml/2006/diagram">
      <a:lvl1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typeface="+mj-lt"/>
          <a:ea typeface="+mj-ea"/>
          <a:cs typeface="+mj-cs"/>
        </a:defRPr>
      </a:lvl1pPr>
      <a:lvl2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2pPr>
      <a:lvl3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3pPr>
      <a:lvl4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4pPr>
      <a:lvl5pPr algn="l" eaLnBrk="0" fontAlgn="base" hangingPunct="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5pPr>
      <a:lvl6pPr algn="l" fontAlgn="base" marL="4572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6pPr>
      <a:lvl7pPr algn="l" fontAlgn="base" marL="9144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7pPr>
      <a:lvl8pPr algn="l" fontAlgn="base" marL="13716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8pPr>
      <a:lvl9pPr algn="l" fontAlgn="base" marL="1828800" rtl="0">
        <a:lnSpc>
          <a:spcPct val="85000"/>
        </a:lnSpc>
        <a:spcBef>
          <a:spcPct val="0"/>
        </a:spcBef>
        <a:spcAft>
          <a:spcPct val="0"/>
        </a:spcAft>
        <a:defRPr b="1" sz="4400">
          <a:solidFill>
            <a:srgbClr val="FFE881"/>
          </a:solidFill>
          <a:effectLst>
            <a:outerShdw algn="tl" blurRad="38100" dir="2700000" dist="38100">
              <a:srgbClr val="000000"/>
            </a:outerShdw>
          </a:effectLst>
          <a:uFillTx/>
          <a:latin charset="0" pitchFamily="18" typeface="Times New Roman"/>
        </a:defRPr>
      </a:lvl9pPr>
    </p:titleStyle>
    <p:bodyStyle xmlns:c="http://schemas.openxmlformats.org/drawingml/2006/chart" xmlns:pic="http://schemas.openxmlformats.org/drawingml/2006/picture" xmlns:dgm="http://schemas.openxmlformats.org/drawingml/2006/diagram">
      <a:lvl1pPr algn="l" eaLnBrk="0" fontAlgn="base" hangingPunct="0" indent="-342900" marL="342900" rtl="0">
        <a:lnSpc>
          <a:spcPct val="85000"/>
        </a:lnSpc>
        <a:spcBef>
          <a:spcPct val="0"/>
        </a:spcBef>
        <a:spcAft>
          <a:spcPct val="40000"/>
        </a:spcAft>
        <a:defRPr b="1" i="1" sz="2800">
          <a:solidFill>
            <a:srgbClr val="FFFFCC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  <a:ea typeface="+mn-ea"/>
          <a:cs typeface="+mn-cs"/>
        </a:defRPr>
      </a:lvl1pPr>
      <a:lvl2pPr algn="l" eaLnBrk="0" fontAlgn="base" hangingPunct="0" indent="-225425" marL="339725" rtl="0">
        <a:lnSpc>
          <a:spcPct val="85000"/>
        </a:lnSpc>
        <a:spcBef>
          <a:spcPct val="0"/>
        </a:spcBef>
        <a:spcAft>
          <a:spcPct val="40000"/>
        </a:spcAft>
        <a:buChar char="•"/>
        <a:defRPr b="1" sz="2400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2pPr>
      <a:lvl3pPr algn="l" eaLnBrk="0" fontAlgn="base" hangingPunct="0" indent="-238125" marL="692150" rtl="0">
        <a:lnSpc>
          <a:spcPct val="85000"/>
        </a:lnSpc>
        <a:spcBef>
          <a:spcPct val="0"/>
        </a:spcBef>
        <a:spcAft>
          <a:spcPct val="40000"/>
        </a:spcAft>
        <a:buChar char="–"/>
        <a:defRPr i="1" sz="2000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3pPr>
      <a:lvl4pPr algn="l" eaLnBrk="0" fontAlgn="base" hangingPunct="0" indent="-223838" marL="1030288" rtl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4pPr>
      <a:lvl5pPr algn="l" eaLnBrk="0" fontAlgn="base" hangingPunct="0" indent="-222250" marL="13700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5pPr>
      <a:lvl6pPr algn="l" fontAlgn="base" indent="-222250" marL="18272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6pPr>
      <a:lvl7pPr algn="l" fontAlgn="base" indent="-222250" marL="22844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7pPr>
      <a:lvl8pPr algn="l" fontAlgn="base" indent="-222250" marL="27416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8pPr>
      <a:lvl9pPr algn="l" fontAlgn="base" indent="-222250" marL="3198813" rtl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rgbClr val="FFFFFF"/>
          </a:solidFill>
          <a:effectLst>
            <a:outerShdw algn="tl" blurRad="38100" dir="2700000" dist="38100">
              <a:srgbClr val="000000"/>
            </a:outerShdw>
          </a:effectLst>
          <a:uFillTx/>
          <a:latin typeface="+mn-lt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nl-NL">
          <a:uFillTx/>
        </a:defRPr>
      </a:defPPr>
      <a:lvl1pPr algn="l" defTabSz="9144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blipFill xmlns:c="http://schemas.openxmlformats.org/drawingml/2006/chart" xmlns:pic="http://schemas.openxmlformats.org/drawingml/2006/picture" xmlns:dgm="http://schemas.openxmlformats.org/drawingml/2006/diagram" rotWithShape="1">
          <a:blip r:embed="rId1"/>
          <a:stretch>
            <a:fillRect/>
          </a:stretch>
        </a:blip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Shape 102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03" name="Shape 103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00200" y="152400"/>
            <a:ext cx="6705599" cy="5333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1pPr>
            <a:lvl2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2pPr>
            <a:lvl3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algn="l" indent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algn="l" indent="0" marL="4572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algn="l" indent="0" marL="9144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algn="l" indent="0" marL="13716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algn="l" indent="0" marL="182880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4" name="Shape 104"/>
          <p:cNvSpPr xmlns:c="http://schemas.openxmlformats.org/drawingml/2006/chart" xmlns:pic="http://schemas.openxmlformats.org/drawingml/2006/picture" xmlns:dgm="http://schemas.openxmlformats.org/drawingml/2006/diagram" txBox="1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24000"/>
            <a:ext cx="8305799" cy="464819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91425" lIns="91425" rIns="91425" tIns="91425"/>
          <a:lstStyle>
            <a:lvl1pPr algn="l" indent="-342900" marL="342900" marR="0" rtl="0">
              <a:lnSpc>
                <a:spcPct val="85000"/>
              </a:lnSpc>
              <a:spcBef>
                <a:spcPts val="0"/>
              </a:spcBef>
              <a:spcAft>
                <a:spcPts val="1120"/>
              </a:spcAft>
              <a:defRPr>
                <a:uFillTx/>
              </a:defRPr>
            </a:lvl1pPr>
            <a:lvl2pPr algn="l" indent="-73025" marL="339725" marR="0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2pPr>
            <a:lvl3pPr algn="l" indent="-120650" marL="692150" marR="0" rtl="0">
              <a:lnSpc>
                <a:spcPct val="85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Font typeface="Arial"/>
              <a:buChar char="–"/>
              <a:defRPr>
                <a:uFillTx/>
              </a:defRPr>
            </a:lvl3pPr>
            <a:lvl4pPr algn="l" indent="-115887" marL="1030288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•"/>
              <a:defRPr>
                <a:uFillTx/>
              </a:defRPr>
            </a:lvl4pPr>
            <a:lvl5pPr algn="l" indent="-112712" marL="13700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5pPr>
            <a:lvl6pPr algn="l" indent="-112713" marL="18272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6pPr>
            <a:lvl7pPr algn="l" indent="-112713" marL="22844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7pPr>
            <a:lvl8pPr algn="l" indent="-112713" marL="27416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8pPr>
            <a:lvl9pPr algn="l" indent="-112713" marL="3198813" marR="0" rtl="0">
              <a:lnSpc>
                <a:spcPct val="85000"/>
              </a:lnSpc>
              <a:spcBef>
                <a:spcPts val="0"/>
              </a:spcBef>
              <a:spcAft>
                <a:spcPts val="720"/>
              </a:spcAft>
              <a:buClr>
                <a:srgbClr val="FFFFFF"/>
              </a:buClr>
              <a:buFont typeface="Arial"/>
              <a:buChar char="»"/>
              <a:defRPr>
                <a:uFillTx/>
              </a:defRPr>
            </a:lvl9pPr>
          </a:lstStyle>
          <a:p>
            <a:endParaRPr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05" name="Shape 105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2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04800" y="228600"/>
            <a:ext cx="1066799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06" name="Shape 10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6461125"/>
            <a:ext cx="9144000" cy="366713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CCECFF"/>
              </a:gs>
            </a:gsLst>
            <a:lin ang="5400000" scaled="0"/>
          </a:gra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algn="ctr" indent="-342900" marL="342900">
              <a:buSzPct val="25000"/>
            </a:pPr>
            <a:r>
              <a:rPr b="1" i="1" kern="0" lang="en-US">
                <a:solidFill>
                  <a:srgbClr val="0000FF"/>
                </a:solidFill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07" name="Shape 107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64008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08" name="Shape 108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686800" y="6405562"/>
            <a:ext cx="457200" cy="452436"/>
          </a:xfrm>
          <a:prstGeom prst="rect">
            <a:avLst/>
          </a:prstGeom>
          <a:noFill/>
          <a:ln>
            <a:noFill/>
          </a:ln>
        </p:spPr>
      </p:pic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dk2" folHlink="folHlink" hlink="hlink" tx1="dk1" tx2="lt2"/>
  <p:sldLayoutIdLst>
    <p:sldLayoutId r:id="rId5" id="2147483700"/>
    <p:sldLayoutId r:id="rId6" id="2147483701"/>
    <p:sldLayoutId r:id="rId7" id="2147483702"/>
    <p:sldLayoutId r:id="rId8" id="2147483703"/>
    <p:sldLayoutId r:id="rId9" id="2147483704"/>
    <p:sldLayoutId r:id="rId10" id="2147483705"/>
    <p:sldLayoutId r:id="rId11" id="2147483706"/>
    <p:sldLayoutId r:id="rId12" id="2147483707"/>
    <p:sldLayoutId r:id="rId13" id="2147483708"/>
    <p:sldLayoutId r:id="rId14" id="2147483709"/>
    <p:sldLayoutId r:id="rId15" id="2147483710"/>
  </p:sldLayoutIdLst>
  <p:hf dt="0" ftr="0" hdr="0"/>
  <p:txStyles>
    <p:titleStyle xmlns:c="http://schemas.openxmlformats.org/drawingml/2006/chart" xmlns:pic="http://schemas.openxmlformats.org/drawingml/2006/picture" xmlns:dgm="http://schemas.openxmlformats.org/drawingml/2006/diagram">
      <a:defPPr algn="l" marR="0" rtl="0">
        <a:lnSpc>
          <a:spcPct val="100000"/>
        </a:lnSpc>
        <a:spcBef>
          <a:spcPts val="0"/>
        </a:spcBef>
        <a:spcAft>
          <a:spcPts val="0"/>
        </a:spcAft>
      </a:defPPr>
      <a:lvl1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</p:titleStyle>
    <p:bodyStyle xmlns:c="http://schemas.openxmlformats.org/drawingml/2006/chart" xmlns:pic="http://schemas.openxmlformats.org/drawingml/2006/picture" xmlns:dgm="http://schemas.openxmlformats.org/drawingml/2006/diagram">
      <a:defPPr algn="l" marR="0" rtl="0">
        <a:lnSpc>
          <a:spcPct val="100000"/>
        </a:lnSpc>
        <a:spcBef>
          <a:spcPts val="0"/>
        </a:spcBef>
        <a:spcAft>
          <a:spcPts val="0"/>
        </a:spcAft>
      </a:defPPr>
      <a:lvl1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 algn="l" marR="0" rtl="0">
        <a:lnSpc>
          <a:spcPct val="100000"/>
        </a:lnSpc>
        <a:spcBef>
          <a:spcPts val="0"/>
        </a:spcBef>
        <a:spcAft>
          <a:spcPts val="0"/>
        </a:spcAft>
      </a:defPPr>
      <a:lvl1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algn="l" marR="0" rtl="0">
        <a:lnSpc>
          <a:spcPct val="100000"/>
        </a:lnSpc>
        <a:spcBef>
          <a:spcPts val="0"/>
        </a:spcBef>
        <a:spcAft>
          <a:spcPts val="0"/>
        </a:spcAft>
        <a:buNone/>
        <a:defRPr b="0" baseline="0" cap="none" i="0" strike="noStrike" sz="1400" u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notesSlides/notesSlide1.xml" Type="http://schemas.openxmlformats.org/officeDocument/2006/relationships/notesSlide"></Relationship></Relationships>
</file>

<file path=ppt/slides/_rels/slide10.xml.rels><?xml version="1.0" standalone="yes" ?><Relationships xmlns="http://schemas.openxmlformats.org/package/2006/relationships"><Relationship Id="rId1" Target="../slideLayouts/slideLayout35.xml" Type="http://schemas.openxmlformats.org/officeDocument/2006/relationships/slideLayout"></Relationship><Relationship Id="rId2" Target="../notesSlides/notesSlide9.xml" Type="http://schemas.openxmlformats.org/officeDocument/2006/relationships/notesSlide"></Relationship><Relationship Id="rId3" Target="../media/image19.png" Type="http://schemas.openxmlformats.org/officeDocument/2006/relationships/image"></Relationship><Relationship Id="rId4" Target="http://nowcoast.noaa.gov/" TargetMode="External" Type="http://schemas.openxmlformats.org/officeDocument/2006/relationships/hyperlink"></Relationship><Relationship Id="rId5" Target="../media/image20.png" Type="http://schemas.openxmlformats.org/officeDocument/2006/relationships/image"></Relationship><Relationship Id="rId6" Target="../media/image21.pn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25.xml" Type="http://schemas.openxmlformats.org/officeDocument/2006/relationships/slideLayout"></Relationship><Relationship Id="rId2" Target="../media/image22.jpg" Type="http://schemas.openxmlformats.org/officeDocument/2006/relationships/image"></Relationship><Relationship Id="rId3" Target="http://sot.jcommops.org/vos/" TargetMode="External" Type="http://schemas.openxmlformats.org/officeDocument/2006/relationships/hyperlink"></Relationship></Relationships>
</file>

<file path=ppt/slides/_rels/slide12.xml.rels><?xml version="1.0" standalone="yes" ?><Relationships xmlns="http://schemas.openxmlformats.org/package/2006/relationships"><Relationship Id="rId1" Target="../slideLayouts/slideLayout35.xml" Type="http://schemas.openxmlformats.org/officeDocument/2006/relationships/slideLayout"></Relationship><Relationship Id="rId2" Target="../notesSlides/notesSlide10.xml" Type="http://schemas.openxmlformats.org/officeDocument/2006/relationships/notesSlide"></Relationship><Relationship Id="rId3" Target="../media/image2.png" Type="http://schemas.openxmlformats.org/officeDocument/2006/relationships/image"></Relationship><Relationship Id="rId4" Target="../media/image23.png" Type="http://schemas.openxmlformats.org/officeDocument/2006/relationships/image"></Relationship><Relationship Id="rId5" Target="../media/image24.png" Type="http://schemas.openxmlformats.org/officeDocument/2006/relationships/image"></Relationship><Relationship Id="rId6" Target="http://i90.atmos.washington.edu/ferry/" TargetMode="External" Type="http://schemas.openxmlformats.org/officeDocument/2006/relationships/hyperlink"></Relationship><Relationship Id="rId7" Target="../media/image25.jpg" Type="http://schemas.openxmlformats.org/officeDocument/2006/relationships/image"></Relationship><Relationship Id="rId8" Target="../media/image26.png" Type="http://schemas.openxmlformats.org/officeDocument/2006/relationships/image"></Relationship><Relationship Id="rId9" Target="../media/image27.pn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11.xml" Type="http://schemas.openxmlformats.org/officeDocument/2006/relationships/notesSlide"></Relationship><Relationship Id="rId3" Target="../media/image2.pn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19.xml" Type="http://schemas.openxmlformats.org/officeDocument/2006/relationships/slideLayout"></Relationship><Relationship Id="rId2" Target="../notesSlides/notesSlide2.xml" Type="http://schemas.openxmlformats.org/officeDocument/2006/relationships/notesSlide"></Relationship></Relationships>
</file>

<file path=ppt/slides/_rels/slide3.xml.rels><?xml version="1.0" standalone="yes" ?><Relationships xmlns="http://schemas.openxmlformats.org/package/2006/relationships"><Relationship Id="rId1" Target="../slideLayouts/slideLayout14.xml" Type="http://schemas.openxmlformats.org/officeDocument/2006/relationships/slideLayout"></Relationship><Relationship Id="rId2" Target="../notesSlides/notesSlide3.xml" Type="http://schemas.openxmlformats.org/officeDocument/2006/relationships/notesSlide"></Relationship><Relationship Id="rId3" Target="../media/image2.png" Type="http://schemas.openxmlformats.org/officeDocument/2006/relationships/image"></Relationship><Relationship Id="rId4" Target="" TargetMode="External" Type="http://schemas.openxmlformats.org/officeDocument/2006/relationships/hyperlink"></Relationship></Relationships>
</file>

<file path=ppt/slides/_rels/slide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media/image9.pn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10.png" Type="http://schemas.openxmlformats.org/officeDocument/2006/relationships/image"></Relationship></Relationships>
</file>

<file path=ppt/slides/_rels/slide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6.xml" Type="http://schemas.openxmlformats.org/officeDocument/2006/relationships/notesSlide"></Relationship><Relationship Id="rId3" Target="../media/image11.png" Type="http://schemas.openxmlformats.org/officeDocument/2006/relationships/image"></Relationship><Relationship Id="rId4" Target="../media/image12.pn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7.xml" Type="http://schemas.openxmlformats.org/officeDocument/2006/relationships/notesSlide"></Relationship><Relationship Id="rId3" Target="../media/image13.png" Type="http://schemas.openxmlformats.org/officeDocument/2006/relationships/image"></Relationship><Relationship Id="rId4" Target="../media/image14.gif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8.xml" Type="http://schemas.openxmlformats.org/officeDocument/2006/relationships/notesSlide"></Relationship><Relationship Id="rId3" Target="../media/image15.png" Type="http://schemas.openxmlformats.org/officeDocument/2006/relationships/image"></Relationship><Relationship Id="rId4" Target="../media/image16.pn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25.xml" Type="http://schemas.openxmlformats.org/officeDocument/2006/relationships/slideLayout"></Relationship><Relationship Id="rId2" Target="../media/image17.gif" Type="http://schemas.openxmlformats.org/officeDocument/2006/relationships/image"></Relationship><Relationship Id="rId3" Target="../media/image18.gif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7170" name="Rectangle 3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828800" y="6180138"/>
            <a:ext cx="5791200" cy="2206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 eaLnBrk="1" hangingPunct="1" indent="-533400" marL="533400">
              <a:lnSpc>
                <a:spcPct val="80000"/>
              </a:lnSpc>
            </a:pPr>
            <a:r>
              <a:rPr altLang="en-US" b="0" dirty="0" i="0" lang="en-US" smtClean="0" sz="1300">
                <a:solidFill>
                  <a:srgbClr val="00FFFF"/>
                </a:solidFill>
                <a:effectLst/>
                <a:uFillTx/>
                <a:latin charset="0" pitchFamily="34" typeface="Calibri"/>
              </a:rPr>
              <a:t>NOAA Industry Day, Oct 5, 2017</a:t>
            </a:r>
            <a:endParaRPr altLang="en-US" dirty="0" i="0" lang="en-US" smtClean="0" sz="1300">
              <a:solidFill>
                <a:srgbClr val="FFFFFF"/>
              </a:solidFill>
              <a:effectLst/>
              <a:uFillTx/>
              <a:latin charset="0" pitchFamily="18" typeface="Times New Roman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720322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1600200"/>
            <a:ext cx="9144000" cy="1295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endParaRPr b="1" dirty="0" i="1" lang="en-US" smtClean="0" sz="4000">
              <a:solidFill>
                <a:srgbClr val="CCCCFF"/>
              </a:solidFill>
              <a:effectLst>
                <a:outerShdw algn="tl" blurRad="38100" dir="2700000" dist="38100">
                  <a:srgbClr val="000000"/>
                </a:outerShdw>
              </a:effectLst>
              <a:uFillTx/>
              <a:latin charset="0" pitchFamily="34" typeface="Calibri"/>
              <a:cs charset="0" typeface="Arial"/>
            </a:endParaRP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uFillTx/>
              </a:defRPr>
            </a:pPr>
            <a:r>
              <a:rPr b="1" dirty="0" i="1" lang="en-US" smtClean="0" sz="4000">
                <a:solidFill>
                  <a:srgbClr val="CCCCFF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34" typeface="Calibri"/>
                <a:cs charset="0" typeface="Arial"/>
              </a:rPr>
              <a:t>Marine Weather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Text Box 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72440" y="3124200"/>
            <a:ext cx="8153400" cy="236988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b="1" i="1" sz="2800">
                <a:solidFill>
                  <a:srgbClr val="FFFFCC"/>
                </a:solidFill>
                <a:uFillTx/>
                <a:latin charset="0" typeface="Arial"/>
              </a:defRPr>
            </a:lvl1pPr>
            <a:lvl2pPr eaLnBrk="0" hangingPunct="0" indent="-285750" marL="742950">
              <a:lnSpc>
                <a:spcPct val="85000"/>
              </a:lnSpc>
              <a:spcAft>
                <a:spcPct val="40000"/>
              </a:spcAft>
              <a:buChar char="•"/>
              <a:defRPr b="1" sz="2400">
                <a:solidFill>
                  <a:srgbClr val="FFFFFF"/>
                </a:solidFill>
                <a:uFillTx/>
                <a:latin charset="0" typeface="Arial"/>
              </a:defRPr>
            </a:lvl2pPr>
            <a:lvl3pPr eaLnBrk="0" hangingPunct="0" indent="-228600" marL="1143000">
              <a:lnSpc>
                <a:spcPct val="85000"/>
              </a:lnSpc>
              <a:spcAft>
                <a:spcPct val="40000"/>
              </a:spcAft>
              <a:buChar char="–"/>
              <a:defRPr i="1" sz="2000">
                <a:solidFill>
                  <a:srgbClr val="FFFFFF"/>
                </a:solidFill>
                <a:uFillTx/>
                <a:latin charset="0" typeface="Arial"/>
              </a:defRPr>
            </a:lvl3pPr>
            <a:lvl4pPr eaLnBrk="0" hangingPunct="0" indent="-228600" marL="160020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uFillTx/>
                <a:latin charset="0" typeface="Arial"/>
              </a:defRPr>
            </a:lvl4pPr>
            <a:lvl5pPr eaLnBrk="0" hangingPunct="0" indent="-228600" marL="205740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5pPr>
            <a:lvl6pPr eaLnBrk="0" fontAlgn="base" hangingPunct="0" indent="-228600" marL="25146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6pPr>
            <a:lvl7pPr eaLnBrk="0" fontAlgn="base" hangingPunct="0" indent="-228600" marL="29718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7pPr>
            <a:lvl8pPr eaLnBrk="0" fontAlgn="base" hangingPunct="0" indent="-228600" marL="34290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8pPr>
            <a:lvl9pPr eaLnBrk="0" fontAlgn="base" hangingPunct="0" indent="-228600" marL="38862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altLang="en-US" b="0" dirty="0" i="0" lang="en-US" sz="2200">
                <a:solidFill>
                  <a:srgbClr val="FFFFFF"/>
                </a:solidFill>
                <a:uFillTx/>
              </a:rPr>
              <a:t>André van der </a:t>
            </a:r>
            <a:r>
              <a:rPr altLang="en-US" b="0" dirty="0" i="0" lang="en-US" smtClean="0" sz="2200">
                <a:solidFill>
                  <a:srgbClr val="FFFFFF"/>
                </a:solidFill>
                <a:uFillTx/>
              </a:rPr>
              <a:t>Westhuysen</a:t>
            </a:r>
            <a:r>
              <a:rPr altLang="en-US" b="0" baseline="30000" dirty="0" i="0" lang="en-US" smtClean="0" sz="2200">
                <a:solidFill>
                  <a:srgbClr val="FFFFFF"/>
                </a:solidFill>
                <a:uFillTx/>
              </a:rPr>
              <a:t>1,2</a:t>
            </a:r>
            <a:r>
              <a:rPr altLang="en-US" b="0" dirty="0" i="0" lang="en-US" smtClean="0" sz="2200">
                <a:solidFill>
                  <a:srgbClr val="FFFFFF"/>
                </a:solidFill>
                <a:uFillTx/>
              </a:rPr>
              <a:t> Darren Wright</a:t>
            </a:r>
            <a:r>
              <a:rPr altLang="en-US" b="0" baseline="30000" dirty="0" i="0" lang="en-US" smtClean="0" sz="2200">
                <a:solidFill>
                  <a:srgbClr val="FFFFFF"/>
                </a:solidFill>
                <a:uFillTx/>
              </a:rPr>
              <a:t>3</a:t>
            </a:r>
            <a:r>
              <a:rPr altLang="en-US" b="0" dirty="0" i="0" lang="en-US" smtClean="0" sz="2200">
                <a:solidFill>
                  <a:srgbClr val="FFFFFF"/>
                </a:solidFill>
                <a:uFillTx/>
              </a:rPr>
              <a:t>,</a:t>
            </a:r>
            <a:endParaRPr altLang="en-US" b="0" dirty="0" i="0" lang="en-US" sz="2200">
              <a:solidFill>
                <a:srgbClr val="FFFFFF"/>
              </a:solidFill>
              <a:uFillTx/>
            </a:endParaRPr>
          </a:p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altLang="en-US" b="0" dirty="0" i="0" lang="en-US" smtClean="0" sz="2200">
                <a:solidFill>
                  <a:srgbClr val="FFFFFF"/>
                </a:solidFill>
                <a:uFillTx/>
              </a:rPr>
              <a:t>Jeff McQueen</a:t>
            </a:r>
            <a:r>
              <a:rPr altLang="en-US" b="0" baseline="30000" dirty="0" i="0" lang="en-US" smtClean="0" sz="2200">
                <a:solidFill>
                  <a:srgbClr val="FFFFFF"/>
                </a:solidFill>
                <a:uFillTx/>
              </a:rPr>
              <a:t>1</a:t>
            </a:r>
            <a:endParaRPr altLang="en-US" b="0" baseline="30000" dirty="0" i="0" lang="en-US" sz="2200">
              <a:solidFill>
                <a:srgbClr val="FFFFFF"/>
              </a:solidFill>
              <a:uFillTx/>
            </a:endParaRPr>
          </a:p>
          <a:p>
            <a:pPr algn="ctr">
              <a:lnSpc>
                <a:spcPct val="100000"/>
              </a:lnSpc>
              <a:spcAft>
                <a:spcPct val="0"/>
              </a:spcAft>
            </a:pPr>
            <a:endParaRPr altLang="en-US" b="0" dirty="0" i="0" lang="en-US" smtClean="0" sz="2000">
              <a:solidFill>
                <a:schemeClr val="hlink"/>
              </a:solidFill>
              <a:uFillTx/>
            </a:endParaRPr>
          </a:p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altLang="en-US" b="0" baseline="30000" dirty="0" i="0" lang="en-US" smtClean="0" sz="1600">
                <a:solidFill>
                  <a:schemeClr val="hlink"/>
                </a:solidFill>
                <a:uFillTx/>
              </a:rPr>
              <a:t>1</a:t>
            </a:r>
            <a:r>
              <a:rPr altLang="en-US" b="0" dirty="0" lang="en-US" smtClean="0" sz="1600">
                <a:solidFill>
                  <a:schemeClr val="hlink"/>
                </a:solidFill>
                <a:uFillTx/>
              </a:rPr>
              <a:t>NOAA / National Weather Service</a:t>
            </a:r>
          </a:p>
          <a:p>
            <a:pPr algn="ctr">
              <a:lnSpc>
                <a:spcPct val="100000"/>
              </a:lnSpc>
              <a:spcAft>
                <a:spcPct val="0"/>
              </a:spcAft>
            </a:pPr>
            <a:r>
              <a:rPr altLang="en-US" b="0" dirty="0" lang="en-US" smtClean="0" sz="1600">
                <a:solidFill>
                  <a:schemeClr val="hlink"/>
                </a:solidFill>
                <a:uFillTx/>
              </a:rPr>
              <a:t>National Centers for Environmental Prediction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</a:pPr>
            <a:r>
              <a:rPr altLang="en-US" b="0" baseline="30000" dirty="0" i="0" lang="en-US" smtClean="0" sz="1600">
                <a:solidFill>
                  <a:schemeClr val="hlink"/>
                </a:solidFill>
                <a:uFillTx/>
              </a:rPr>
              <a:t>2</a:t>
            </a:r>
            <a:r>
              <a:rPr altLang="en-US" b="0" dirty="0" lang="en-US" smtClean="0" sz="1600">
                <a:solidFill>
                  <a:schemeClr val="hlink"/>
                </a:solidFill>
                <a:uFillTx/>
              </a:rPr>
              <a:t>I.M Systems Group, Rockville MD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</a:pPr>
            <a:r>
              <a:rPr altLang="en-US" b="0" baseline="30000" dirty="0" i="0" lang="en-US" smtClean="0" sz="1600">
                <a:solidFill>
                  <a:schemeClr val="hlink"/>
                </a:solidFill>
                <a:uFillTx/>
              </a:rPr>
              <a:t>3</a:t>
            </a:r>
            <a:r>
              <a:rPr altLang="en-US" b="0" dirty="0" lang="en-US" smtClean="0" sz="1600">
                <a:solidFill>
                  <a:schemeClr val="hlink"/>
                </a:solidFill>
                <a:uFillTx/>
              </a:rPr>
              <a:t>NOAA / National Weather Service / Analyze, Forecast, and Support Office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TextBox 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uFillTx/>
              </a:rPr>
              <a:t>1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7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6" name="Picture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t="11539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91893" y="1714027"/>
            <a:ext cx="8534021" cy="402336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82" name="Shape 28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497093" y="304800"/>
            <a:ext cx="7354373" cy="1016001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lvl="0">
              <a:lnSpc>
                <a:spcPct val="85000"/>
              </a:lnSpc>
              <a:buSzPct val="25000"/>
            </a:pPr>
            <a:r>
              <a:rPr b="1" dirty="0" err="1" lang="en-US" smtClean="0" sz="32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nowCOAST</a:t>
            </a:r>
            <a:r>
              <a:rPr b="1" baseline="30000" dirty="0" err="1" lang="en-US" smtClean="0" sz="32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b="1" dirty="0" lang="en-US" smtClean="0" sz="32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: Near real-time Coastal </a:t>
            </a:r>
            <a:r>
              <a:rPr b="1" dirty="0" lang="en-US" sz="32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dirty="0" lang="en-US" smtClean="0" sz="32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ata and Information</a:t>
            </a:r>
            <a:endParaRPr b="1" dirty="0" lang="en-US" sz="3200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  <a:p>
            <a:pPr algn="l" indent="0" lvl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b="1" baseline="0" cap="none" dirty="0" i="0" lang="en-US" strike="noStrike" sz="3600" u="none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angl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172200" y="5941844"/>
            <a:ext cx="2813591" cy="369332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dirty="0" lang="en-US">
                <a:solidFill>
                  <a:srgbClr val="FFFFFF"/>
                </a:solidFill>
                <a:uFillTx/>
                <a:hlinkClick r:id="rId4"/>
              </a:rPr>
              <a:t>http://nowcoast.noaa.gov/</a:t>
            </a:r>
            <a:endParaRPr dirty="0" lang="en-US">
              <a:solidFill>
                <a:srgbClr val="FFFFFF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5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5"/>
          <a:srcRect t="11539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92608" y="1709928"/>
            <a:ext cx="8534022" cy="402336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4" name="Picture 3"/>
          <p:cNvPicPr xmlns:c="http://schemas.openxmlformats.org/drawingml/2006/chart" xmlns:pic="http://schemas.openxmlformats.org/drawingml/2006/picture" xmlns:dgm="http://schemas.openxmlformats.org/drawingml/2006/diagram">
            <a:picLocks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6"/>
          <a:srcRect t="11625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92608" y="1709928"/>
            <a:ext cx="8531352" cy="4023360"/>
          </a:xfrm>
          <a:prstGeom prst="rect">
            <a:avLst/>
          </a:prstGeom>
          <a:ln w="47625">
            <a:solidFill>
              <a:srgbClr val="FFFFFF"/>
            </a:solidFill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0" name="Rectangle 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52400" y="5903351"/>
            <a:ext cx="4876799" cy="40782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eaLnBrk="0" hangingPunct="0">
              <a:lnSpc>
                <a:spcPct val="85000"/>
              </a:lnSpc>
              <a:spcAft>
                <a:spcPct val="40000"/>
              </a:spcAft>
              <a:defRPr b="1" i="1" sz="2800">
                <a:solidFill>
                  <a:srgbClr val="FFFFCC"/>
                </a:solidFill>
                <a:uFillTx/>
                <a:latin charset="0" typeface="Arial"/>
              </a:defRPr>
            </a:lvl1pPr>
            <a:lvl2pPr eaLnBrk="0" hangingPunct="0" indent="-285750" marL="742950">
              <a:lnSpc>
                <a:spcPct val="85000"/>
              </a:lnSpc>
              <a:spcAft>
                <a:spcPct val="40000"/>
              </a:spcAft>
              <a:buChar char="•"/>
              <a:defRPr b="1" sz="2400">
                <a:solidFill>
                  <a:srgbClr val="FFFFFF"/>
                </a:solidFill>
                <a:uFillTx/>
                <a:latin charset="0" typeface="Arial"/>
              </a:defRPr>
            </a:lvl2pPr>
            <a:lvl3pPr eaLnBrk="0" hangingPunct="0" indent="-228600" marL="1143000">
              <a:lnSpc>
                <a:spcPct val="85000"/>
              </a:lnSpc>
              <a:spcAft>
                <a:spcPct val="40000"/>
              </a:spcAft>
              <a:buChar char="–"/>
              <a:defRPr i="1" sz="2000">
                <a:solidFill>
                  <a:srgbClr val="FFFFFF"/>
                </a:solidFill>
                <a:uFillTx/>
                <a:latin charset="0" typeface="Arial"/>
              </a:defRPr>
            </a:lvl3pPr>
            <a:lvl4pPr eaLnBrk="0" hangingPunct="0" indent="-228600" marL="160020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uFillTx/>
                <a:latin charset="0" typeface="Arial"/>
              </a:defRPr>
            </a:lvl4pPr>
            <a:lvl5pPr eaLnBrk="0" hangingPunct="0" indent="-228600" marL="205740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5pPr>
            <a:lvl6pPr eaLnBrk="0" fontAlgn="base" hangingPunct="0" indent="-228600" marL="25146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6pPr>
            <a:lvl7pPr eaLnBrk="0" fontAlgn="base" hangingPunct="0" indent="-228600" marL="29718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7pPr>
            <a:lvl8pPr eaLnBrk="0" fontAlgn="base" hangingPunct="0" indent="-228600" marL="34290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8pPr>
            <a:lvl9pPr eaLnBrk="0" fontAlgn="base" hangingPunct="0" indent="-228600" marL="38862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</a:pPr>
            <a:r>
              <a:rPr altLang="en-US" b="0" dirty="0" i="0" lang="en-US" smtClean="0" sz="2600">
                <a:uFillTx/>
                <a:latin charset="0" pitchFamily="34" typeface="Calibri"/>
                <a:cs charset="0" typeface="Arial"/>
              </a:rPr>
              <a:t>Waves, tides, currents and more…</a:t>
            </a:r>
            <a:endParaRPr altLang="en-US" b="0" dirty="0" i="0" lang="en-US" sz="2600">
              <a:uFillTx/>
              <a:latin charset="0" pitchFamily="34" typeface="Calibri"/>
              <a:cs charset="0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" name="TextBox 10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 smtClean="0">
                <a:solidFill>
                  <a:srgbClr val="000000"/>
                </a:solidFill>
                <a:uFillTx/>
              </a:rPr>
              <a:t>10</a:t>
            </a:r>
            <a:endParaRPr dirty="0" lang="en-U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ut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" name="Rectangle 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524000" y="289140"/>
            <a:ext cx="7451725" cy="990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  <a:lvl2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2pPr>
            <a:lvl3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3pPr>
            <a:lvl4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4pPr>
            <a:lvl5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5pPr>
            <a:lvl6pPr algn="l" fontAlgn="base" marL="4572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6pPr>
            <a:lvl7pPr algn="l" fontAlgn="base" marL="9144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7pPr>
            <a:lvl8pPr algn="l" fontAlgn="base" marL="13716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8pPr>
            <a:lvl9pPr algn="l" fontAlgn="base" marL="18288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9pPr>
          </a:lstStyle>
          <a:p>
            <a:pPr eaLnBrk="1" hangingPunct="1">
              <a:defRPr>
                <a:uFillTx/>
              </a:defRPr>
            </a:pPr>
            <a:r>
              <a:rPr dirty="0" lang="en-US" smtClean="0" sz="3600">
                <a:solidFill>
                  <a:srgbClr val="CCCCFF"/>
                </a:solidFill>
                <a:uFillTx/>
                <a:latin charset="0" pitchFamily="34" typeface="Calibri"/>
              </a:rPr>
              <a:t>Crowdsourcing data: </a:t>
            </a:r>
            <a:r>
              <a:rPr dirty="0" lang="en-US" smtClean="0" sz="3200">
                <a:solidFill>
                  <a:srgbClr val="CCCCFF"/>
                </a:solidFill>
                <a:uFillTx/>
                <a:latin charset="0" pitchFamily="34" typeface="Calibri"/>
              </a:rPr>
              <a:t>JCOMM*</a:t>
            </a:r>
          </a:p>
          <a:p>
            <a:pPr eaLnBrk="1" hangingPunct="1">
              <a:defRPr>
                <a:uFillTx/>
              </a:defRPr>
            </a:pPr>
            <a:r>
              <a:rPr dirty="0" lang="en-US" smtClean="0" sz="3200">
                <a:solidFill>
                  <a:srgbClr val="CCCCFF"/>
                </a:solidFill>
                <a:uFillTx/>
                <a:latin charset="0" pitchFamily="34" typeface="Calibri"/>
              </a:rPr>
              <a:t>Voluntary Observing Ships Scheme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" name="TextBox 1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 smtClean="0">
                <a:solidFill>
                  <a:srgbClr val="000000"/>
                </a:solidFill>
                <a:uFillTx/>
              </a:rPr>
              <a:t>11</a:t>
            </a:r>
            <a:endParaRPr dirty="0" lang="en-US">
              <a:solidFill>
                <a:srgbClr val="000000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2" name="Picture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143000" y="1371600"/>
            <a:ext cx="6781800" cy="4294432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Rectangl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904509" y="5638323"/>
            <a:ext cx="3134191" cy="369332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dirty="0" lang="en-US" smtClean="0">
                <a:solidFill>
                  <a:srgbClr val="FFFFFF"/>
                </a:solidFill>
                <a:uFillTx/>
                <a:hlinkClick r:id="rId3"/>
              </a:rPr>
              <a:t>http://sot.jcommops.org/vos/</a:t>
            </a:r>
            <a:endParaRPr dirty="0" lang="en-U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Content Placeholder 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38591" y="6153460"/>
            <a:ext cx="7772400" cy="471911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Autofit/>
          </a:bodyPr>
          <a:lstStyle>
            <a:lvl1pPr algn="l" defTabSz="914400" eaLnBrk="1" hangingPunct="1" indent="-342900" latinLnBrk="0" marL="3429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24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charset="0" panose="020B0604020202020204" pitchFamily="34" typeface="Arial"/>
              <a:buChar char="»"/>
              <a:defRPr kern="1200" sz="16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455613" indent="0" marL="0">
              <a:lnSpc>
                <a:spcPct val="90000"/>
              </a:lnSpc>
              <a:buNone/>
              <a:defRPr>
                <a:uFillTx/>
              </a:defRPr>
            </a:pPr>
            <a:r>
              <a:rPr altLang="zh-CN" dirty="0" lang="en-US" smtClean="0" sz="20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*Joint Technical Commission for Oceanography and Marine Meteorology</a:t>
            </a:r>
            <a:endParaRPr altLang="zh-CN" dirty="0" lang="en-US" sz="2000">
              <a:solidFill>
                <a:srgbClr val="FFFFFF"/>
              </a:solidFill>
              <a:uFillTx/>
              <a:latin charset="0" panose="020F0502020204030204" pitchFamily="34" typeface="Calibri"/>
              <a:ea charset="0" typeface="ＭＳ Ｐゴシック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NOAA_LOGO1" id="8195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" name="TextBox 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 smtClean="0">
                <a:solidFill>
                  <a:srgbClr val="000000"/>
                </a:solidFill>
                <a:uFillTx/>
              </a:rPr>
              <a:t>12</a:t>
            </a:r>
            <a:endParaRPr dirty="0" lang="en-US">
              <a:solidFill>
                <a:srgbClr val="000000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 b="15861" l="295" r="52367" t="15861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28600" y="1840376"/>
            <a:ext cx="5334000" cy="40005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5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5"/>
          <a:srcRect b="12447" l="24556" r="19231" t="1472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066807" y="1659063"/>
            <a:ext cx="3658093" cy="2464400"/>
          </a:xfrm>
          <a:prstGeom prst="rect">
            <a:avLst/>
          </a:prstGeom>
          <a:effectLst>
            <a:outerShdw algn="tl" blurRad="50800" dir="2700000" dist="38100" rotWithShape="0" sx="102000" sy="102000">
              <a:srgbClr val="000000">
                <a:alpha val="40000"/>
              </a:srgbClr>
            </a:outerShdw>
          </a:effectLst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7" name="Rectangle 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28600" y="5996770"/>
            <a:ext cx="4031873" cy="369332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dirty="0" lang="en-US">
                <a:solidFill>
                  <a:srgbClr val="FFFFFF"/>
                </a:solidFill>
                <a:uFillTx/>
                <a:hlinkClick r:id="rId6"/>
              </a:rPr>
              <a:t>http://i90.atmos.washington.edu/ferry/</a:t>
            </a:r>
            <a:endParaRPr dirty="0" lang="en-US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" name="Rectangle 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489364" y="431942"/>
            <a:ext cx="7451725" cy="609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  <a:lvl2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2pPr>
            <a:lvl3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3pPr>
            <a:lvl4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4pPr>
            <a:lvl5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5pPr>
            <a:lvl6pPr algn="l" fontAlgn="base" marL="4572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6pPr>
            <a:lvl7pPr algn="l" fontAlgn="base" marL="9144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7pPr>
            <a:lvl8pPr algn="l" fontAlgn="base" marL="13716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8pPr>
            <a:lvl9pPr algn="l" fontAlgn="base" marL="18288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9pPr>
          </a:lstStyle>
          <a:p>
            <a:pPr eaLnBrk="1" hangingPunct="1">
              <a:defRPr>
                <a:uFillTx/>
              </a:defRPr>
            </a:pPr>
            <a:r>
              <a:rPr dirty="0" lang="en-US" smtClean="0" sz="3600">
                <a:solidFill>
                  <a:srgbClr val="CCCCFF"/>
                </a:solidFill>
                <a:uFillTx/>
                <a:latin charset="0" pitchFamily="34" typeface="Calibri"/>
              </a:rPr>
              <a:t>Crowdsourcing data: Ferry Weather </a:t>
            </a:r>
            <a:endParaRPr dirty="0" lang="en-US" smtClean="0" sz="3000">
              <a:solidFill>
                <a:srgbClr val="CCCCFF"/>
              </a:solidFill>
              <a:uFillTx/>
              <a:latin charset="0" pitchFamily="34" typeface="Calibri"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2" name="Picture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7"/>
          <a:srcRect b="1672" t="1602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796337" y="4347824"/>
            <a:ext cx="2901994" cy="1882375"/>
          </a:xfrm>
          <a:prstGeom prst="rect">
            <a:avLst/>
          </a:prstGeom>
          <a:ln w="31750">
            <a:solidFill>
              <a:srgbClr val="FFFFFF"/>
            </a:solidFill>
          </a:ln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8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8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503036" y="1075668"/>
            <a:ext cx="2329728" cy="42845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" name="Picture 10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9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985164" y="1072994"/>
            <a:ext cx="2955925" cy="433805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23362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0" y="381000"/>
            <a:ext cx="3352800" cy="685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>
              <a:defRPr>
                <a:uFillTx/>
              </a:defRPr>
            </a:pPr>
            <a:r>
              <a:rPr dirty="0" lang="en-US" smtClean="0">
                <a:uFillTx/>
              </a:rPr>
              <a:t> </a:t>
            </a:r>
            <a:r>
              <a:rPr dirty="0" lang="en-US" smtClean="0">
                <a:solidFill>
                  <a:schemeClr val="hlink"/>
                </a:solidFill>
                <a:uFillTx/>
                <a:latin charset="0" pitchFamily="34" typeface="Calibri"/>
              </a:rPr>
              <a:t>Summary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NOAA_LOGO1" id="8195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198" name="Rectangle 18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04800" y="1524000"/>
            <a:ext cx="8610600" cy="493056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eaLnBrk="0" hangingPunct="0" indent="-533400" marL="533400">
              <a:lnSpc>
                <a:spcPct val="85000"/>
              </a:lnSpc>
              <a:spcAft>
                <a:spcPct val="40000"/>
              </a:spcAft>
              <a:defRPr b="1" i="1" sz="2800">
                <a:solidFill>
                  <a:srgbClr val="FFFFCC"/>
                </a:solidFill>
                <a:uFillTx/>
                <a:latin charset="0" typeface="Arial"/>
              </a:defRPr>
            </a:lvl1pPr>
            <a:lvl2pPr eaLnBrk="0" hangingPunct="0" indent="-285750" marL="742950">
              <a:lnSpc>
                <a:spcPct val="85000"/>
              </a:lnSpc>
              <a:spcAft>
                <a:spcPct val="40000"/>
              </a:spcAft>
              <a:buChar char="•"/>
              <a:defRPr b="1" sz="2400">
                <a:solidFill>
                  <a:srgbClr val="FFFFFF"/>
                </a:solidFill>
                <a:uFillTx/>
                <a:latin charset="0" typeface="Arial"/>
              </a:defRPr>
            </a:lvl2pPr>
            <a:lvl3pPr eaLnBrk="0" hangingPunct="0" indent="-228600" marL="1143000">
              <a:lnSpc>
                <a:spcPct val="85000"/>
              </a:lnSpc>
              <a:spcAft>
                <a:spcPct val="40000"/>
              </a:spcAft>
              <a:buChar char="–"/>
              <a:defRPr i="1" sz="2000">
                <a:solidFill>
                  <a:srgbClr val="FFFFFF"/>
                </a:solidFill>
                <a:uFillTx/>
                <a:latin charset="0" typeface="Arial"/>
              </a:defRPr>
            </a:lvl3pPr>
            <a:lvl4pPr eaLnBrk="0" hangingPunct="0" indent="-228600" marL="160020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uFillTx/>
                <a:latin charset="0" typeface="Arial"/>
              </a:defRPr>
            </a:lvl4pPr>
            <a:lvl5pPr eaLnBrk="0" hangingPunct="0" indent="-228600" marL="205740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5pPr>
            <a:lvl6pPr eaLnBrk="0" fontAlgn="base" hangingPunct="0" indent="-228600" marL="25146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6pPr>
            <a:lvl7pPr eaLnBrk="0" fontAlgn="base" hangingPunct="0" indent="-228600" marL="29718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7pPr>
            <a:lvl8pPr eaLnBrk="0" fontAlgn="base" hangingPunct="0" indent="-228600" marL="34290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8pPr>
            <a:lvl9pPr eaLnBrk="0" fontAlgn="base" hangingPunct="0" indent="-228600" marL="38862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9pPr>
          </a:lstStyle>
          <a:p>
            <a:pPr eaLnBrk="1" hangingPunct="1">
              <a:lnSpc>
                <a:spcPct val="75000"/>
              </a:lnSpc>
              <a:spcAft>
                <a:spcPts val="1800"/>
              </a:spcAft>
              <a:buFont charset="2" pitchFamily="2" typeface="Wingdings"/>
              <a:buAutoNum type="arabicPeriod"/>
            </a:pPr>
            <a:r>
              <a:rPr altLang="en-US" b="0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NOAA/National Weather Service maintains a wide range of global and mesoscale models, over various forecast horizons from weather to climate.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charset="2" pitchFamily="2" typeface="Wingdings"/>
              <a:buAutoNum type="arabicPeriod"/>
            </a:pPr>
            <a:r>
              <a:rPr altLang="en-US" b="0" dirty="0" err="1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Meso</a:t>
            </a:r>
            <a:r>
              <a:rPr altLang="en-US" b="0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/storm scale atmospheric models include: 12/4 km North American Model (NAM),  hourly 13km Rapid Refresh (RAP), hourly 3 km High-res Rapid Refresh (HRRR) and Hurricane WRF (HWRF).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charset="2" pitchFamily="2" typeface="Wingdings"/>
              <a:buAutoNum type="arabicPeriod"/>
            </a:pPr>
            <a:r>
              <a:rPr altLang="en-US" b="0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Ocean wave models include: Global WAVEWATCH III (0.5</a:t>
            </a:r>
            <a:r>
              <a:rPr altLang="en-US" b="0" baseline="30000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o</a:t>
            </a:r>
            <a:r>
              <a:rPr altLang="en-US" b="0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 to 4 arc-min), Nearshore Wave Prediction System (1 arc-min to 500 m).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charset="2" pitchFamily="2" typeface="Wingdings"/>
              <a:buAutoNum type="arabicPeriod"/>
            </a:pPr>
            <a:r>
              <a:rPr altLang="en-US" b="0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NOAA model data is freely available via web interfaces, but it is advised to collaborate with a local Weather Forecast Office.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charset="2" pitchFamily="2" typeface="Wingdings"/>
              <a:buAutoNum type="arabicPeriod"/>
            </a:pPr>
            <a:r>
              <a:rPr altLang="en-US" b="0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Possibilities are arising for obtaining observational data from crowdsourcing, which could be used for data assimilation and model validation.</a:t>
            </a: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charset="2" pitchFamily="2" typeface="Wingdings"/>
              <a:buAutoNum type="arabicPeriod"/>
            </a:pPr>
            <a:r>
              <a:rPr altLang="en-US" dirty="0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Contact: </a:t>
            </a:r>
            <a:r>
              <a:rPr altLang="en-US" dirty="0" err="1" i="0" lang="en-US" smtClean="0" sz="2300">
                <a:solidFill>
                  <a:srgbClr val="FFFFFF"/>
                </a:solidFill>
                <a:uFillTx/>
                <a:latin charset="0" pitchFamily="34" typeface="Calibri"/>
              </a:rPr>
              <a:t>Andre.VanderWesthuysen@noaa.gov</a:t>
            </a:r>
            <a:endParaRPr altLang="en-US" dirty="0" i="0" lang="en-US" smtClean="0" sz="2300">
              <a:solidFill>
                <a:srgbClr val="FFFFFF"/>
              </a:solidFill>
              <a:uFillTx/>
              <a:latin charset="0" pitchFamily="34" typeface="Calibri"/>
            </a:endParaRPr>
          </a:p>
          <a:p>
            <a:pPr eaLnBrk="1" hangingPunct="1">
              <a:lnSpc>
                <a:spcPct val="75000"/>
              </a:lnSpc>
              <a:spcAft>
                <a:spcPts val="1800"/>
              </a:spcAft>
              <a:buFont charset="2" pitchFamily="2" typeface="Wingdings"/>
              <a:buAutoNum type="arabicPeriod"/>
            </a:pPr>
            <a:endParaRPr altLang="en-US" b="0" dirty="0" lang="en-US" sz="2300">
              <a:uFillTx/>
              <a:latin charset="0" pitchFamily="34" typeface="Calibri"/>
            </a:endParaRPr>
          </a:p>
          <a:p>
            <a:pPr eaLnBrk="1" hangingPunct="1" indent="0" lvl="1" marL="457200">
              <a:lnSpc>
                <a:spcPct val="75000"/>
              </a:lnSpc>
              <a:spcAft>
                <a:spcPts val="1800"/>
              </a:spcAft>
              <a:buFontTx/>
              <a:buNone/>
            </a:pPr>
            <a:endParaRPr altLang="en-US" b="0" dirty="0" lang="en-US" smtClean="0">
              <a:uFillTx/>
              <a:latin charset="0" pitchFamily="34"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TextBox 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 smtClean="0">
                <a:solidFill>
                  <a:srgbClr val="000000"/>
                </a:solidFill>
                <a:uFillTx/>
              </a:rPr>
              <a:t>13</a:t>
            </a:r>
            <a:endParaRPr dirty="0" lang="en-US">
              <a:solidFill>
                <a:srgbClr val="0000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Rectangl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2445" y="1518077"/>
            <a:ext cx="8974931" cy="4775632"/>
          </a:xfrm>
          <a:prstGeom prst="rect">
            <a:avLst/>
          </a:prstGeom>
          <a:solidFill>
            <a:srgbClr val="FFFFFF"/>
          </a:solidFill>
          <a:ln algn="ctr" cap="flat" cmpd="sng" w="9525">
            <a:solidFill>
              <a:schemeClr val="tx1"/>
            </a:solidFill>
            <a:prstDash val="solid"/>
            <a:round/>
            <a:headEnd len="med" type="none" w="med"/>
            <a:tailEnd len="med" type="none" w="med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rtlCol="0" tIns="45720" vert="horz" wrap="square">
            <a:prstTxWarp prst="textNoShape">
              <a:avLst/>
            </a:prstTxWarp>
          </a:bodyPr>
          <a:lstStyle/>
          <a:p>
            <a:pPr algn="l" defTabSz="914400" eaLnBrk="0" fontAlgn="base" hangingPunct="0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b="0" baseline="0" cap="none" i="0" kumimoji="0" lang="en-US" normalizeH="0" smtClean="0" strike="noStrike" sz="1800" u="none">
              <a:ln>
                <a:noFill/>
              </a:ln>
              <a:solidFill>
                <a:schemeClr val="tx1"/>
              </a:solidFill>
              <a:effectLst/>
              <a:uFillTx/>
              <a:latin charset="0"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0963" name="Freeform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264164" y="1718117"/>
            <a:ext cx="4768607" cy="3271442"/>
          </a:xfrm>
          <a:custGeom>
            <a:avLst/>
            <a:gdLst>
              <a:gd fmla="*/ 0 w 2963" name="T0"/>
              <a:gd fmla="*/ 2147483647 h 2136" name="T1"/>
              <a:gd fmla="*/ 2147483647 w 2963" name="T2"/>
              <a:gd fmla="*/ 2147483647 h 2136" name="T3"/>
              <a:gd fmla="*/ 2147483647 w 2963" name="T4"/>
              <a:gd fmla="*/ 2147483647 h 2136" name="T5"/>
              <a:gd fmla="*/ 2147483647 w 2963" name="T6"/>
              <a:gd fmla="*/ 2147483647 h 2136" name="T7"/>
              <a:gd fmla="*/ 2147483647 w 2963" name="T8"/>
              <a:gd fmla="*/ 2147483647 h 2136" name="T9"/>
              <a:gd fmla="*/ 2147483647 w 2963" name="T10"/>
              <a:gd fmla="*/ 0 h 2136" name="T11"/>
              <a:gd fmla="*/ 0 60000 65536" name="T12"/>
              <a:gd fmla="*/ 0 60000 65536" name="T13"/>
              <a:gd fmla="*/ 0 60000 65536" name="T14"/>
              <a:gd fmla="*/ 0 60000 65536" name="T15"/>
              <a:gd fmla="*/ 0 60000 65536" name="T16"/>
              <a:gd fmla="*/ 0 60000 65536" name="T17"/>
              <a:gd fmla="*/ 0 w 2963" name="T18"/>
              <a:gd fmla="*/ 0 h 2136" name="T19"/>
              <a:gd fmla="*/ 2963 w 2963" name="T20"/>
              <a:gd fmla="*/ 2136 h 2136" name="T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b="T21" l="T18" r="T20" t="T19"/>
            <a:pathLst>
              <a:path h="2136" w="2963">
                <a:moveTo>
                  <a:pt x="0" y="2136"/>
                </a:moveTo>
                <a:cubicBezTo>
                  <a:pt x="57" y="1906"/>
                  <a:pt x="114" y="1675"/>
                  <a:pt x="228" y="1445"/>
                </a:cubicBezTo>
                <a:cubicBezTo>
                  <a:pt x="342" y="1215"/>
                  <a:pt x="484" y="953"/>
                  <a:pt x="684" y="754"/>
                </a:cubicBezTo>
                <a:cubicBezTo>
                  <a:pt x="883" y="555"/>
                  <a:pt x="1162" y="370"/>
                  <a:pt x="1425" y="251"/>
                </a:cubicBezTo>
                <a:cubicBezTo>
                  <a:pt x="1688" y="132"/>
                  <a:pt x="2004" y="84"/>
                  <a:pt x="2260" y="42"/>
                </a:cubicBezTo>
                <a:cubicBezTo>
                  <a:pt x="2516" y="0"/>
                  <a:pt x="2817" y="9"/>
                  <a:pt x="2963" y="0"/>
                </a:cubicBezTo>
              </a:path>
            </a:pathLst>
          </a:custGeom>
          <a:noFill/>
          <a:ln w="28575">
            <a:solidFill>
              <a:srgbClr val="FF9933"/>
            </a:solidFill>
            <a:round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1pPr>
            <a:lvl2pPr eaLnBrk="0" hangingPunct="0" indent="-285750" marL="74295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2pPr>
            <a:lvl3pPr eaLnBrk="0" hangingPunct="0" indent="-228600" marL="11430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3pPr>
            <a:lvl4pPr eaLnBrk="0" hangingPunct="0" indent="-228600" marL="16002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4pPr>
            <a:lvl5pPr eaLnBrk="0" hangingPunct="0" indent="-228600" marL="20574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9pPr>
          </a:lstStyle>
          <a:p>
            <a:pPr eaLnBrk="1" hangingPunct="1"/>
            <a:endParaRPr altLang="en-US"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0964" name="Text Box 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284890" y="3051703"/>
            <a:ext cx="139820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bIns="45720"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1pPr>
            <a:lvl2pPr eaLnBrk="0" hangingPunct="0" indent="-285750" marL="74295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2pPr>
            <a:lvl3pPr eaLnBrk="0" hangingPunct="0" indent="-228600" marL="11430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3pPr>
            <a:lvl4pPr eaLnBrk="0" hangingPunct="0" indent="-228600" marL="16002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4pPr>
            <a:lvl5pPr eaLnBrk="0" hangingPunct="0" indent="-228600" marL="20574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9pPr>
          </a:lstStyle>
          <a:p>
            <a:pPr algn="ctr" eaLnBrk="1" hangingPunct="1"/>
            <a:r>
              <a:rPr altLang="en-US" dirty="0" lang="en-US" sz="1400">
                <a:uFillTx/>
              </a:rPr>
              <a:t>Climate/Weather</a:t>
            </a:r>
          </a:p>
          <a:p>
            <a:pPr algn="ctr" eaLnBrk="1" hangingPunct="1"/>
            <a:r>
              <a:rPr altLang="en-US" dirty="0" lang="en-US" sz="1400">
                <a:uFillTx/>
              </a:rPr>
              <a:t>Linkage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0965" name="Line 4"/>
          <p:cNvSpPr xmlns:c="http://schemas.openxmlformats.org/drawingml/2006/chart" xmlns:pic="http://schemas.openxmlformats.org/drawingml/2006/picture" xmlns:dgm="http://schemas.openxmlformats.org/drawingml/2006/diagram">
            <a:spLocks noChangeShapeType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734658" y="3264212"/>
            <a:ext cx="5284258" cy="6815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0967" name="Freeform 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264164" y="2597317"/>
            <a:ext cx="4768607" cy="2418141"/>
          </a:xfrm>
          <a:custGeom>
            <a:avLst/>
            <a:gdLst>
              <a:gd fmla="*/ 0 w 2964" name="T0"/>
              <a:gd fmla="*/ 2147483647 h 1753" name="T1"/>
              <a:gd fmla="*/ 2147483647 w 2964" name="T2"/>
              <a:gd fmla="*/ 2147483647 h 1753" name="T3"/>
              <a:gd fmla="*/ 2147483647 w 2964" name="T4"/>
              <a:gd fmla="*/ 2147483647 h 1753" name="T5"/>
              <a:gd fmla="*/ 2147483647 w 2964" name="T6"/>
              <a:gd fmla="*/ 2147483647 h 1753" name="T7"/>
              <a:gd fmla="*/ 2147483647 w 2964" name="T8"/>
              <a:gd fmla="*/ 2147483647 h 1753" name="T9"/>
              <a:gd fmla="*/ 2147483647 w 2964" name="T10"/>
              <a:gd fmla="*/ 2147483647 h 1753" name="T11"/>
              <a:gd fmla="*/ 2147483647 w 2964" name="T12"/>
              <a:gd fmla="*/ 2147483647 h 1753" name="T13"/>
              <a:gd fmla="*/ 2147483647 w 2964" name="T14"/>
              <a:gd fmla="*/ 0 h 1753" name="T15"/>
              <a:gd fmla="*/ 0 60000 65536" name="T16"/>
              <a:gd fmla="*/ 0 60000 65536" name="T17"/>
              <a:gd fmla="*/ 0 60000 65536" name="T18"/>
              <a:gd fmla="*/ 0 60000 65536" name="T19"/>
              <a:gd fmla="*/ 0 60000 65536" name="T20"/>
              <a:gd fmla="*/ 0 60000 65536" name="T21"/>
              <a:gd fmla="*/ 0 60000 65536" name="T22"/>
              <a:gd fmla="*/ 0 60000 65536" name="T23"/>
              <a:gd fmla="*/ 0 w 2964" name="T24"/>
              <a:gd fmla="*/ 0 h 1753" name="T25"/>
              <a:gd fmla="*/ 2964 w 2964" name="T26"/>
              <a:gd fmla="*/ 1753 h 1753" name="T2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b="T27" l="T24" r="T26" t="T25"/>
            <a:pathLst>
              <a:path h="1753" w="2964">
                <a:moveTo>
                  <a:pt x="0" y="1753"/>
                </a:moveTo>
                <a:cubicBezTo>
                  <a:pt x="52" y="1624"/>
                  <a:pt x="98" y="1509"/>
                  <a:pt x="170" y="1381"/>
                </a:cubicBezTo>
                <a:cubicBezTo>
                  <a:pt x="242" y="1253"/>
                  <a:pt x="341" y="1105"/>
                  <a:pt x="431" y="987"/>
                </a:cubicBezTo>
                <a:cubicBezTo>
                  <a:pt x="521" y="869"/>
                  <a:pt x="591" y="772"/>
                  <a:pt x="708" y="672"/>
                </a:cubicBezTo>
                <a:cubicBezTo>
                  <a:pt x="825" y="572"/>
                  <a:pt x="969" y="476"/>
                  <a:pt x="1135" y="387"/>
                </a:cubicBezTo>
                <a:cubicBezTo>
                  <a:pt x="1301" y="298"/>
                  <a:pt x="1484" y="199"/>
                  <a:pt x="1703" y="139"/>
                </a:cubicBezTo>
                <a:cubicBezTo>
                  <a:pt x="1922" y="79"/>
                  <a:pt x="2237" y="50"/>
                  <a:pt x="2447" y="27"/>
                </a:cubicBezTo>
                <a:cubicBezTo>
                  <a:pt x="2657" y="4"/>
                  <a:pt x="2856" y="6"/>
                  <a:pt x="2964" y="0"/>
                </a:cubicBezTo>
              </a:path>
            </a:pathLst>
          </a:custGeom>
          <a:noFill/>
          <a:ln w="28575">
            <a:solidFill>
              <a:srgbClr val="FF9933"/>
            </a:solidFill>
            <a:round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1pPr>
            <a:lvl2pPr eaLnBrk="0" hangingPunct="0" indent="-285750" marL="74295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2pPr>
            <a:lvl3pPr eaLnBrk="0" hangingPunct="0" indent="-228600" marL="11430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3pPr>
            <a:lvl4pPr eaLnBrk="0" hangingPunct="0" indent="-228600" marL="16002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4pPr>
            <a:lvl5pPr eaLnBrk="0" hangingPunct="0" indent="-228600" marL="2057400"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panose="02020603050405020304" pitchFamily="18" typeface="Times New Roman"/>
              </a:defRPr>
            </a:lvl9pPr>
          </a:lstStyle>
          <a:p>
            <a:pPr eaLnBrk="1" hangingPunct="1"/>
            <a:endParaRPr altLang="en-US"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0968" name="Line 7"/>
          <p:cNvSpPr xmlns:c="http://schemas.openxmlformats.org/drawingml/2006/chart" xmlns:pic="http://schemas.openxmlformats.org/drawingml/2006/picture" xmlns:dgm="http://schemas.openxmlformats.org/drawingml/2006/diagram">
            <a:spLocks noChangeShapeType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7032772" y="1730384"/>
            <a:ext cx="0" cy="916004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 len="med" type="triangle" w="med"/>
            <a:tailEnd len="med" type="triangle" w="med"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n-U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48" name="Text Box 8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7335540" y="1795813"/>
            <a:ext cx="1217659" cy="523212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squar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dirty="0" i="1" lang="en-US" sz="14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Forecast </a:t>
            </a:r>
          </a:p>
          <a:p>
            <a:pPr algn="ctr" eaLnBrk="0" hangingPunct="0">
              <a:defRPr>
                <a:uFillTx/>
              </a:defRPr>
            </a:pPr>
            <a:r>
              <a:rPr b="1" dirty="0" i="1" lang="en-US" sz="14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Uncertainty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49" name="Text Box 9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734319" y="4595622"/>
            <a:ext cx="999768" cy="261715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solidFill>
                  <a:schemeClr val="bg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cs charset="0" pitchFamily="18" typeface="Times New Roman"/>
              </a:rPr>
              <a:t>Minutes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50" name="Text Box 10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057588" y="4186692"/>
            <a:ext cx="1013959" cy="260353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solidFill>
                  <a:schemeClr val="bg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cs charset="0" pitchFamily="18" typeface="Times New Roman"/>
              </a:rPr>
              <a:t>Hours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51" name="Text Box 11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358780" y="3776399"/>
            <a:ext cx="1039191" cy="258989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solidFill>
                  <a:schemeClr val="bg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cs charset="0" pitchFamily="18" typeface="Times New Roman"/>
              </a:rPr>
              <a:t>Days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52" name="Text Box 1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655241" y="3381100"/>
            <a:ext cx="1075460" cy="260352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339933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solidFill>
                  <a:schemeClr val="bg2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cs charset="0" pitchFamily="18" typeface="Times New Roman"/>
              </a:rPr>
              <a:t>1 Week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53" name="Text Box 1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087317" y="2955812"/>
            <a:ext cx="1118037" cy="260352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effectLst>
                  <a:outerShdw algn="tl" blurRad="38100" dir="2700000" dist="38100">
                    <a:srgbClr val="FFFFFF"/>
                  </a:outerShdw>
                </a:effectLst>
                <a:uFillTx/>
                <a:cs charset="0" pitchFamily="18" typeface="Times New Roman"/>
              </a:rPr>
              <a:t>2 Week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54" name="Text Box 1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544624" y="2598680"/>
            <a:ext cx="1171652" cy="260352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effectLst>
                  <a:outerShdw algn="tl" blurRad="38100" dir="2700000" dist="38100">
                    <a:srgbClr val="FFFFFF"/>
                  </a:outerShdw>
                </a:effectLst>
                <a:uFillTx/>
                <a:cs charset="0" pitchFamily="18" typeface="Times New Roman"/>
              </a:rPr>
              <a:t>Months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55" name="Text Box 1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4468699" y="2248363"/>
            <a:ext cx="1170075" cy="258989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effectLst>
                  <a:outerShdw algn="tl" blurRad="38100" dir="2700000" dist="38100">
                    <a:srgbClr val="FFFFFF"/>
                  </a:outerShdw>
                </a:effectLst>
                <a:uFillTx/>
                <a:cs charset="0" pitchFamily="18" typeface="Times New Roman"/>
              </a:rPr>
              <a:t>Seasons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56" name="Text Box 1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775967" y="2034356"/>
            <a:ext cx="1152728" cy="260352"/>
          </a:xfrm>
          <a:prstGeom prst="rect">
            <a:avLst/>
          </a:prstGeom>
          <a:gradFill rotWithShape="0">
            <a:gsLst>
              <a:gs pos="0">
                <a:srgbClr val="FF9933"/>
              </a:gs>
              <a:gs pos="100000">
                <a:srgbClr val="800000"/>
              </a:gs>
            </a:gsLst>
            <a:path path="shape">
              <a:fillToRect b="50000" l="50000" r="50000" t="50000"/>
            </a:path>
          </a:gradFill>
          <a:ln w="28575">
            <a:solidFill>
              <a:schemeClr val="bg2"/>
            </a:solidFill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b="1" i="1" lang="en-US" sz="1200">
                <a:effectLst>
                  <a:outerShdw algn="tl" blurRad="38100" dir="2700000" dist="38100">
                    <a:srgbClr val="FFFFFF"/>
                  </a:outerShdw>
                </a:effectLst>
                <a:uFillTx/>
                <a:cs charset="0" pitchFamily="18" typeface="Times New Roman"/>
              </a:rPr>
              <a:t>Years</a:t>
            </a: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40983" name="Group 22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-6601" y="1962112"/>
            <a:ext cx="1638421" cy="3038352"/>
            <a:chOff x="18" y="1034"/>
            <a:chExt cx="1039" cy="2229"/>
          </a:xfrm>
        </p:grpSpPr>
        <p:grpSp>
          <p:nvGrpSpPr>
            <p:cNvPr xmlns:c="http://schemas.openxmlformats.org/drawingml/2006/chart" xmlns:pic="http://schemas.openxmlformats.org/drawingml/2006/picture" xmlns:dgm="http://schemas.openxmlformats.org/drawingml/2006/diagram" id="41013" name="Group 23"/>
            <p:cNvGrpSpPr xmlns:c="http://schemas.openxmlformats.org/drawingml/2006/chart" xmlns:pic="http://schemas.openxmlformats.org/drawingml/2006/picture" xmlns:dgm="http://schemas.openxmlformats.org/drawingml/2006/diagram"/>
            <p:nvPr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878" y="1034"/>
              <a:ext cx="179" cy="2229"/>
              <a:chOff x="878" y="1034"/>
              <a:chExt cx="179" cy="2229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41021" name="Line 24"/>
              <p:cNvSpPr xmlns:c="http://schemas.openxmlformats.org/drawingml/2006/chart" xmlns:pic="http://schemas.openxmlformats.org/drawingml/2006/picture" xmlns:dgm="http://schemas.openxmlformats.org/drawingml/2006/diagram">
                <a:spLocks noChangeShapeType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>
                <a:off x="952" y="1034"/>
                <a:ext cx="0" cy="222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len="med" type="triangle" w="med"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/>
              <a:lstStyle/>
              <a:p>
                <a:endParaRPr lang="en-US">
                  <a:uFillTx/>
                </a:endParaRP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1465" name="Text Box 25"/>
              <p:cNvSpPr xmlns:c="http://schemas.openxmlformats.org/drawingml/2006/chart" xmlns:pic="http://schemas.openxmlformats.org/drawingml/2006/picture" xmlns:dgm="http://schemas.openxmlformats.org/drawingml/2006/diagram" txBox="1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 rot="-5400000">
                <a:off x="386" y="2148"/>
                <a:ext cx="1164" cy="179"/>
              </a:xfrm>
              <a:prstGeom prst="rect">
                <a:avLst/>
              </a:prstGeom>
              <a:gradFill rotWithShape="0">
                <a:gsLst>
                  <a:gs pos="0">
                    <a:srgbClr val="FFFF99">
                      <a:shade val="46275"/>
                    </a:srgbClr>
                  </a:gs>
                  <a:gs pos="50000">
                    <a:srgbClr val="FFFF99"/>
                  </a:gs>
                  <a:gs pos="100000">
                    <a:srgbClr val="FFFF99">
                      <a:shade val="46275"/>
                    </a:srgbClr>
                  </a:gs>
                </a:gsLst>
                <a:lin ang="0" scaled="1"/>
              </a:gradFill>
              <a:ln w="28575">
                <a:noFill/>
                <a:miter lim="800000"/>
              </a:ln>
              <a:effectLst>
                <a:outerShdw algn="ctr" rotWithShape="0">
                  <a:schemeClr val="tx1"/>
                </a:outerShdw>
              </a:effectLst>
            </p:spPr>
            <p:txBody xmlns:c="http://schemas.openxmlformats.org/drawingml/2006/chart" xmlns:pic="http://schemas.openxmlformats.org/drawingml/2006/picture" xmlns:dgm="http://schemas.openxmlformats.org/drawingml/2006/diagram">
              <a:bodyPr bIns="45716" lIns="91432" rIns="91432" tIns="45716" wrap="none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  <a:defRPr>
                    <a:uFillTx/>
                  </a:defRPr>
                </a:pPr>
                <a:r>
                  <a:rPr b="1" lang="en-US" sz="1400">
                    <a:solidFill>
                      <a:schemeClr val="bg2"/>
                    </a:solidFill>
                    <a:uFillTx/>
                    <a:cs charset="0" pitchFamily="18" typeface="Times New Roman"/>
                  </a:rPr>
                  <a:t>Forecast Lead Time</a:t>
                </a:r>
              </a:p>
            </p:txBody>
          </p:sp>
        </p:grpSp>
        <p:grpSp>
          <p:nvGrpSpPr>
            <p:cNvPr xmlns:c="http://schemas.openxmlformats.org/drawingml/2006/chart" xmlns:pic="http://schemas.openxmlformats.org/drawingml/2006/picture" xmlns:dgm="http://schemas.openxmlformats.org/drawingml/2006/diagram" id="41014" name="Group 26"/>
            <p:cNvGrpSpPr xmlns:c="http://schemas.openxmlformats.org/drawingml/2006/chart" xmlns:pic="http://schemas.openxmlformats.org/drawingml/2006/picture" xmlns:dgm="http://schemas.openxmlformats.org/drawingml/2006/diagram"/>
            <p:nvPr/>
          </p:nvGrpSpPr>
          <p:grpSpPr xmlns:c="http://schemas.openxmlformats.org/drawingml/2006/chart" xmlns:pic="http://schemas.openxmlformats.org/drawingml/2006/picture" xmlns:dgm="http://schemas.openxmlformats.org/drawingml/2006/diagram">
            <a:xfrm>
              <a:off x="18" y="1231"/>
              <a:ext cx="895" cy="1922"/>
              <a:chOff x="18" y="1231"/>
              <a:chExt cx="895" cy="1922"/>
            </a:xfrm>
          </p:grpSpPr>
          <p:sp>
            <p:nvSpPr>
              <p:cNvPr xmlns:c="http://schemas.openxmlformats.org/drawingml/2006/chart" xmlns:pic="http://schemas.openxmlformats.org/drawingml/2006/picture" xmlns:dgm="http://schemas.openxmlformats.org/drawingml/2006/diagram" id="61467" name="Text Box 27"/>
              <p:cNvSpPr xmlns:c="http://schemas.openxmlformats.org/drawingml/2006/chart" xmlns:pic="http://schemas.openxmlformats.org/drawingml/2006/picture" xmlns:dgm="http://schemas.openxmlformats.org/drawingml/2006/diagram" txBox="1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>
                <a:off x="18" y="2865"/>
                <a:ext cx="895" cy="2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>
                    <a:uFillTx/>
                  </a:defRPr>
                </a:pPr>
                <a:r>
                  <a:rPr lang="en-US" sz="1200">
                    <a:effectLst>
                      <a:outerShdw algn="tl" blurRad="38100" dir="2700000" dist="38100">
                        <a:srgbClr val="C0C0C0"/>
                      </a:outerShdw>
                    </a:effectLst>
                    <a:uFillTx/>
                    <a:cs charset="0" pitchFamily="18" typeface="Times New Roman"/>
                  </a:rPr>
                  <a:t>Warnings &amp; Alert Coordination</a:t>
                </a: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1468" name="Text Box 28"/>
              <p:cNvSpPr xmlns:c="http://schemas.openxmlformats.org/drawingml/2006/chart" xmlns:pic="http://schemas.openxmlformats.org/drawingml/2006/picture" xmlns:dgm="http://schemas.openxmlformats.org/drawingml/2006/diagram" txBox="1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>
                <a:off x="287" y="2550"/>
                <a:ext cx="626" cy="1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>
                    <a:uFillTx/>
                  </a:defRPr>
                </a:pPr>
                <a:r>
                  <a:rPr lang="en-US" sz="1200">
                    <a:effectLst>
                      <a:outerShdw algn="tl" blurRad="38100" dir="2700000" dist="38100">
                        <a:srgbClr val="C0C0C0"/>
                      </a:outerShdw>
                    </a:effectLst>
                    <a:uFillTx/>
                    <a:cs charset="0" pitchFamily="18" typeface="Times New Roman"/>
                  </a:rPr>
                  <a:t>Watches</a:t>
                </a: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1469" name="Text Box 29"/>
              <p:cNvSpPr xmlns:c="http://schemas.openxmlformats.org/drawingml/2006/chart" xmlns:pic="http://schemas.openxmlformats.org/drawingml/2006/picture" xmlns:dgm="http://schemas.openxmlformats.org/drawingml/2006/diagram" txBox="1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>
                <a:off x="187" y="2235"/>
                <a:ext cx="726" cy="1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>
                    <a:uFillTx/>
                  </a:defRPr>
                </a:pPr>
                <a:r>
                  <a:rPr lang="en-US" sz="1200">
                    <a:effectLst>
                      <a:outerShdw algn="tl" blurRad="38100" dir="2700000" dist="38100">
                        <a:srgbClr val="C0C0C0"/>
                      </a:outerShdw>
                    </a:effectLst>
                    <a:uFillTx/>
                    <a:cs charset="0" pitchFamily="18" typeface="Times New Roman"/>
                  </a:rPr>
                  <a:t>Forecasts</a:t>
                </a: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41018" name="Text Box 30"/>
              <p:cNvSpPr xmlns:c="http://schemas.openxmlformats.org/drawingml/2006/chart" xmlns:pic="http://schemas.openxmlformats.org/drawingml/2006/picture" xmlns:dgm="http://schemas.openxmlformats.org/drawingml/2006/diagram" txBox="1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>
                <a:off x="93" y="1794"/>
                <a:ext cx="820" cy="288"/>
              </a:xfrm>
              <a:prstGeom prst="rect">
                <a:avLst/>
              </a:prstGeom>
              <a:noFill/>
              <a:ln>
                <a:noFill/>
              </a:ln>
            </p:spPr>
            <p:txBody xmlns:c="http://schemas.openxmlformats.org/drawingml/2006/chart" xmlns:pic="http://schemas.openxmlformats.org/drawingml/2006/picture" xmlns:dgm="http://schemas.openxmlformats.org/drawingml/2006/diagram"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1pPr>
                <a:lvl2pPr eaLnBrk="0" hangingPunct="0" indent="-285750" marL="742950"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2pPr>
                <a:lvl3pPr eaLnBrk="0" hangingPunct="0" indent="-228600" marL="1143000"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3pPr>
                <a:lvl4pPr eaLnBrk="0" hangingPunct="0" indent="-228600" marL="1600200"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4pPr>
                <a:lvl5pPr eaLnBrk="0" hangingPunct="0" indent="-228600" marL="2057400"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uFillTx/>
                    <a:latin charset="0" panose="02020603050405020304" pitchFamily="18" typeface="Times New Roman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altLang="en-US" lang="en-US" sz="1200">
                    <a:uFillTx/>
                    <a:cs charset="0" panose="02020603050405020304" pitchFamily="18" typeface="Times New Roman"/>
                  </a:rPr>
                  <a:t>Threats Assessments</a:t>
                </a: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1471" name="Text Box 31"/>
              <p:cNvSpPr xmlns:c="http://schemas.openxmlformats.org/drawingml/2006/chart" xmlns:pic="http://schemas.openxmlformats.org/drawingml/2006/picture" xmlns:dgm="http://schemas.openxmlformats.org/drawingml/2006/diagram" txBox="1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>
                <a:off x="208" y="1544"/>
                <a:ext cx="705" cy="1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>
                    <a:uFillTx/>
                  </a:defRPr>
                </a:pPr>
                <a:r>
                  <a:rPr lang="en-US" sz="1200">
                    <a:effectLst>
                      <a:outerShdw algn="tl" blurRad="38100" dir="2700000" dist="38100">
                        <a:srgbClr val="C0C0C0"/>
                      </a:outerShdw>
                    </a:effectLst>
                    <a:uFillTx/>
                    <a:cs charset="0" pitchFamily="18" typeface="Times New Roman"/>
                  </a:rPr>
                  <a:t>Guidance</a:t>
                </a:r>
              </a:p>
            </p:txBody>
          </p:sp>
          <p:sp>
            <p:nvSpPr>
              <p:cNvPr xmlns:c="http://schemas.openxmlformats.org/drawingml/2006/chart" xmlns:pic="http://schemas.openxmlformats.org/drawingml/2006/picture" xmlns:dgm="http://schemas.openxmlformats.org/drawingml/2006/diagram" id="61472" name="Text Box 32"/>
              <p:cNvSpPr xmlns:c="http://schemas.openxmlformats.org/drawingml/2006/chart" xmlns:pic="http://schemas.openxmlformats.org/drawingml/2006/picture" xmlns:dgm="http://schemas.openxmlformats.org/drawingml/2006/diagram" txBox="1">
                <a:spLocks noChangeArrowheads="1"/>
              </p:cNvSpPr>
              <p:nvPr/>
            </p:nvSpPr>
            <p:spPr xmlns:c="http://schemas.openxmlformats.org/drawingml/2006/chart" xmlns:pic="http://schemas.openxmlformats.org/drawingml/2006/picture" xmlns:dgm="http://schemas.openxmlformats.org/drawingml/2006/diagram" bwMode="auto">
              <a:xfrm>
                <a:off x="338" y="1231"/>
                <a:ext cx="575" cy="1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 xmlns:c="http://schemas.openxmlformats.org/drawingml/2006/chart" xmlns:pic="http://schemas.openxmlformats.org/drawingml/2006/picture" xmlns:dgm="http://schemas.openxmlformats.org/drawingml/2006/diagram"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  <a:defRPr>
                    <a:uFillTx/>
                  </a:defRPr>
                </a:pPr>
                <a:r>
                  <a:rPr dirty="0" lang="en-US" sz="1200">
                    <a:effectLst>
                      <a:outerShdw algn="tl" blurRad="38100" dir="2700000" dist="38100">
                        <a:srgbClr val="C0C0C0"/>
                      </a:outerShdw>
                    </a:effectLst>
                    <a:uFillTx/>
                    <a:cs charset="0" pitchFamily="18" typeface="Times New Roman"/>
                  </a:rPr>
                  <a:t>Outlook</a:t>
                </a:r>
              </a:p>
            </p:txBody>
          </p:sp>
        </p:grpSp>
      </p:grpSp>
      <p:grpSp>
        <p:nvGrpSpPr>
          <p:cNvPr xmlns:c="http://schemas.openxmlformats.org/drawingml/2006/chart" xmlns:pic="http://schemas.openxmlformats.org/drawingml/2006/picture" xmlns:dgm="http://schemas.openxmlformats.org/drawingml/2006/diagram" id="40984" name="Group 33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1466243" y="4888689"/>
            <a:ext cx="7518756" cy="235816"/>
            <a:chOff x="952" y="3181"/>
            <a:chExt cx="4768" cy="173"/>
          </a:xfrm>
        </p:grpSpPr>
        <p:sp>
          <p:nvSpPr>
            <p:cNvPr xmlns:c="http://schemas.openxmlformats.org/drawingml/2006/chart" xmlns:pic="http://schemas.openxmlformats.org/drawingml/2006/picture" xmlns:dgm="http://schemas.openxmlformats.org/drawingml/2006/diagram" id="41011" name="Line 34"/>
            <p:cNvSpPr xmlns:c="http://schemas.openxmlformats.org/drawingml/2006/chart" xmlns:pic="http://schemas.openxmlformats.org/drawingml/2006/picture" xmlns:dgm="http://schemas.openxmlformats.org/drawingml/2006/diagram">
              <a:spLocks noChangeShapeType="1"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952" y="3263"/>
              <a:ext cx="47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len="med" type="triangle" w="med"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/>
            <a:lstStyle/>
            <a:p>
              <a:endParaRPr lang="en-US">
                <a:uFillTx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41012" name="Text Box 35"/>
            <p:cNvSpPr xmlns:c="http://schemas.openxmlformats.org/drawingml/2006/chart" xmlns:pic="http://schemas.openxmlformats.org/drawingml/2006/picture" xmlns:dgm="http://schemas.openxmlformats.org/drawingml/2006/diagram" txBox="1">
              <a:spLocks noChangeArrowheads="1"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 bwMode="auto">
            <a:xfrm>
              <a:off x="2807" y="3181"/>
              <a:ext cx="783" cy="173"/>
            </a:xfrm>
            <a:prstGeom prst="rect">
              <a:avLst/>
            </a:prstGeom>
            <a:gradFill rotWithShape="0">
              <a:gsLst>
                <a:gs pos="0">
                  <a:srgbClr val="767647"/>
                </a:gs>
                <a:gs pos="50000">
                  <a:srgbClr val="FFFF99"/>
                </a:gs>
                <a:gs pos="100000">
                  <a:srgbClr val="767647"/>
                </a:gs>
              </a:gsLst>
              <a:lin ang="5400000" scaled="1"/>
            </a:gradFill>
            <a:ln>
              <a:noFill/>
            </a:ln>
          </p:spPr>
          <p:txBody xmlns:c="http://schemas.openxmlformats.org/drawingml/2006/chart" xmlns:pic="http://schemas.openxmlformats.org/drawingml/2006/picture" xmlns:dgm="http://schemas.openxmlformats.org/drawingml/2006/diagram"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1pPr>
              <a:lvl2pPr eaLnBrk="0" hangingPunct="0" indent="-285750" marL="742950"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2pPr>
              <a:lvl3pPr eaLnBrk="0" hangingPunct="0" indent="-228600" marL="1143000"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3pPr>
              <a:lvl4pPr eaLnBrk="0" hangingPunct="0" indent="-228600" marL="1600200"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4pPr>
              <a:lvl5pPr eaLnBrk="0" hangingPunct="0" indent="-228600" marL="2057400"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uFillTx/>
                  <a:latin charset="0" panose="02020603050405020304" pitchFamily="18" typeface="Times New Roman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altLang="en-US" b="1" lang="en-US" sz="1200">
                  <a:solidFill>
                    <a:schemeClr val="bg2"/>
                  </a:solidFill>
                  <a:uFillTx/>
                  <a:cs charset="0" panose="02020603050405020304" pitchFamily="18" typeface="Times New Roman"/>
                </a:rPr>
                <a:t>Benefits</a:t>
              </a:r>
            </a:p>
          </p:txBody>
        </p:sp>
      </p:grpSp>
      <p:sp>
        <p:nvSpPr>
          <p:cNvPr xmlns:c="http://schemas.openxmlformats.org/drawingml/2006/chart" xmlns:pic="http://schemas.openxmlformats.org/drawingml/2006/picture" xmlns:dgm="http://schemas.openxmlformats.org/drawingml/2006/diagram" id="61486" name="Text Box 4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2543974" y="5317291"/>
            <a:ext cx="772879" cy="272808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Maritime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87" name="Text Box 47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1692290" y="5495176"/>
            <a:ext cx="1022326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dirty="0"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Life &amp; Property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88" name="Text Box 48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2684548" y="5585140"/>
            <a:ext cx="1308577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Space Operations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89" name="Text Box 49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5972587" y="5377949"/>
            <a:ext cx="787872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Recreation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0" name="Text Box 50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6346277" y="5382720"/>
            <a:ext cx="797413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Ecosystem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1" name="Text Box 51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7056853" y="5429065"/>
            <a:ext cx="890104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Environment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2" name="Text Box 5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3536272" y="5536068"/>
            <a:ext cx="1210433" cy="272808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Emergency Mgmt 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3" name="Text Box 53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5627495" y="5374541"/>
            <a:ext cx="781056" cy="272808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Agriculture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4" name="Text Box 5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5024871" y="5591274"/>
            <a:ext cx="1320845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Reservoir Control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5" name="Text Box 55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4373122" y="5551744"/>
            <a:ext cx="1113653" cy="272808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Energy Planning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6" name="Text Box 5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4151886" y="5382038"/>
            <a:ext cx="796051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Commerce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7" name="Text Box 57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4906736" y="5414071"/>
            <a:ext cx="860116" cy="272808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Hydropower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8" name="Text Box 58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3336350" y="5440652"/>
            <a:ext cx="913277" cy="272807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non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Fire Weather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499" name="Text Box 59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6819250" y="5301097"/>
            <a:ext cx="638353" cy="276991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squar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dirty="0"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Health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1500" name="Text Box 60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 rot="16200000">
            <a:off x="2176031" y="5362225"/>
            <a:ext cx="736075" cy="276991"/>
          </a:xfrm>
          <a:prstGeom prst="rect">
            <a:avLst/>
          </a:prstGeom>
          <a:noFill/>
          <a:ln w="28575">
            <a:noFill/>
            <a:miter lim="800000"/>
          </a:ln>
          <a:effectLst>
            <a:outerShdw algn="ctr" rotWithShape="0">
              <a:schemeClr val="tx1"/>
            </a:outerShdw>
          </a:effectLst>
        </p:spPr>
        <p:txBody xmlns:c="http://schemas.openxmlformats.org/drawingml/2006/chart" xmlns:pic="http://schemas.openxmlformats.org/drawingml/2006/picture" xmlns:dgm="http://schemas.openxmlformats.org/drawingml/2006/diagram">
          <a:bodyPr bIns="45716" lIns="91432" rIns="91432" tIns="45716" wrap="square">
            <a:spAutoFit/>
          </a:bodyPr>
          <a:lstStyle/>
          <a:p>
            <a:pPr algn="ctr" eaLnBrk="0" hangingPunct="0">
              <a:defRPr>
                <a:uFillTx/>
              </a:defRPr>
            </a:pPr>
            <a:r>
              <a:rPr dirty="0" lang="en-US" sz="1200">
                <a:effectLst>
                  <a:outerShdw algn="tl" blurRad="38100" dir="2700000" dist="38100">
                    <a:srgbClr val="C0C0C0"/>
                  </a:outerShdw>
                </a:effectLst>
                <a:uFillTx/>
                <a:cs charset="0" pitchFamily="18" typeface="Times New Roman"/>
              </a:rPr>
              <a:t>Aviation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3" name="Shape 28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61027" y="305404"/>
            <a:ext cx="7582973" cy="989996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lvl="0">
              <a:lnSpc>
                <a:spcPct val="85000"/>
              </a:lnSpc>
              <a:buSzPct val="25000"/>
            </a:pPr>
            <a:r>
              <a:rPr b="1" dirty="0" lang="en-US" smtClean="0" sz="34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Intro: Seamless </a:t>
            </a:r>
            <a:r>
              <a:rPr b="1" dirty="0" lang="en-US" sz="34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Suite of </a:t>
            </a:r>
            <a:r>
              <a:rPr b="1" dirty="0" lang="en-US" smtClean="0" sz="34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Weather Forecast </a:t>
            </a:r>
            <a:r>
              <a:rPr b="1" dirty="0" lang="en-US" sz="34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Products</a:t>
            </a:r>
            <a:endParaRPr b="1" baseline="0" cap="none" dirty="0" i="0" lang="en-US" strike="noStrike" sz="3400" u="none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4" name="TextBox 6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uFillTx/>
              </a:rPr>
              <a:t>2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Oval 4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775968" y="5017109"/>
            <a:ext cx="334965" cy="931919"/>
          </a:xfrm>
          <a:prstGeom prst="ellipse">
            <a:avLst/>
          </a:prstGeom>
          <a:noFill/>
          <a:ln algn="ctr" cap="flat" cmpd="sng" w="38100">
            <a:solidFill>
              <a:srgbClr val="FF0000"/>
            </a:solidFill>
            <a:prstDash val="solid"/>
            <a:round/>
            <a:headEnd len="med" type="none" w="med"/>
            <a:tailEnd len="med" type="none" w="med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rtlCol="0" tIns="45720" vert="horz" wrap="square">
            <a:prstTxWarp prst="textNoShape">
              <a:avLst/>
            </a:prstTxWarp>
          </a:bodyPr>
          <a:lstStyle/>
          <a:p>
            <a:pPr algn="l" defTabSz="914400" eaLnBrk="0" fontAlgn="base" hangingPunct="0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b="0" baseline="0" cap="none" i="0" kumimoji="0" lang="en-US" normalizeH="0" smtClean="0" strike="noStrike" sz="1800" u="none">
              <a:ln>
                <a:noFill/>
              </a:ln>
              <a:solidFill>
                <a:schemeClr val="tx1"/>
              </a:solidFill>
              <a:effectLst/>
              <a:uFillTx/>
              <a:latin charset="0" typeface="Arial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423362" name="Rectangle 2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0" y="381000"/>
            <a:ext cx="6934200" cy="685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eaLnBrk="1" hangingPunct="1">
              <a:defRPr>
                <a:uFillTx/>
              </a:defRPr>
            </a:pPr>
            <a:r>
              <a:rPr dirty="0" lang="en-US" smtClean="0">
                <a:uFillTx/>
              </a:rPr>
              <a:t> </a:t>
            </a:r>
            <a:r>
              <a:rPr dirty="0" lang="en-US" sz="3600">
                <a:solidFill>
                  <a:schemeClr val="hlink"/>
                </a:solidFill>
                <a:uFillTx/>
                <a:latin charset="0" pitchFamily="34" typeface="Calibri"/>
              </a:rPr>
              <a:t>W</a:t>
            </a:r>
            <a:r>
              <a:rPr dirty="0" lang="en-US" smtClean="0" sz="3600">
                <a:solidFill>
                  <a:schemeClr val="hlink"/>
                </a:solidFill>
                <a:uFillTx/>
                <a:latin charset="0" pitchFamily="34" typeface="Calibri"/>
              </a:rPr>
              <a:t>eather data types and access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NOAA_LOGO1" id="8195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04800" y="228600"/>
            <a:ext cx="1066800" cy="10668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198" name="Rectangle 18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81000" y="1752600"/>
            <a:ext cx="8305800" cy="43434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eaLnBrk="0" hangingPunct="0" indent="-533400" marL="533400">
              <a:lnSpc>
                <a:spcPct val="85000"/>
              </a:lnSpc>
              <a:spcAft>
                <a:spcPct val="40000"/>
              </a:spcAft>
              <a:defRPr b="1" i="1" sz="2800">
                <a:solidFill>
                  <a:srgbClr val="FFFFCC"/>
                </a:solidFill>
                <a:uFillTx/>
                <a:latin charset="0" typeface="Arial"/>
              </a:defRPr>
            </a:lvl1pPr>
            <a:lvl2pPr eaLnBrk="0" hangingPunct="0" indent="-285750" marL="742950">
              <a:lnSpc>
                <a:spcPct val="85000"/>
              </a:lnSpc>
              <a:spcAft>
                <a:spcPct val="40000"/>
              </a:spcAft>
              <a:buChar char="•"/>
              <a:defRPr b="1" sz="2400">
                <a:solidFill>
                  <a:srgbClr val="FFFFFF"/>
                </a:solidFill>
                <a:uFillTx/>
                <a:latin charset="0" typeface="Arial"/>
              </a:defRPr>
            </a:lvl2pPr>
            <a:lvl3pPr eaLnBrk="0" hangingPunct="0" indent="-228600" marL="1143000">
              <a:lnSpc>
                <a:spcPct val="85000"/>
              </a:lnSpc>
              <a:spcAft>
                <a:spcPct val="40000"/>
              </a:spcAft>
              <a:buChar char="–"/>
              <a:defRPr i="1" sz="2000">
                <a:solidFill>
                  <a:srgbClr val="FFFFFF"/>
                </a:solidFill>
                <a:uFillTx/>
                <a:latin charset="0" typeface="Arial"/>
              </a:defRPr>
            </a:lvl3pPr>
            <a:lvl4pPr eaLnBrk="0" hangingPunct="0" indent="-228600" marL="1600200">
              <a:lnSpc>
                <a:spcPct val="85000"/>
              </a:lnSpc>
              <a:spcAft>
                <a:spcPct val="40000"/>
              </a:spcAft>
              <a:buChar char="•"/>
              <a:defRPr b="1">
                <a:solidFill>
                  <a:srgbClr val="FFFFFF"/>
                </a:solidFill>
                <a:uFillTx/>
                <a:latin charset="0" typeface="Arial"/>
              </a:defRPr>
            </a:lvl4pPr>
            <a:lvl5pPr eaLnBrk="0" hangingPunct="0" indent="-228600" marL="2057400">
              <a:lnSpc>
                <a:spcPct val="85000"/>
              </a:lnSpc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5pPr>
            <a:lvl6pPr eaLnBrk="0" fontAlgn="base" hangingPunct="0" indent="-228600" marL="25146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6pPr>
            <a:lvl7pPr eaLnBrk="0" fontAlgn="base" hangingPunct="0" indent="-228600" marL="29718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7pPr>
            <a:lvl8pPr eaLnBrk="0" fontAlgn="base" hangingPunct="0" indent="-228600" marL="34290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8pPr>
            <a:lvl9pPr eaLnBrk="0" fontAlgn="base" hangingPunct="0" indent="-228600" marL="388620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rgbClr val="FFFFFF"/>
                </a:solidFill>
                <a:uFillTx/>
                <a:latin charset="0" typeface="Arial"/>
              </a:defRPr>
            </a:lvl9pPr>
          </a:lstStyle>
          <a:p>
            <a:pPr eaLnBrk="1" hangingPunct="1">
              <a:lnSpc>
                <a:spcPct val="75000"/>
              </a:lnSpc>
              <a:spcAft>
                <a:spcPts val="2400"/>
              </a:spcAft>
              <a:buFont charset="0" typeface="Arial"/>
              <a:buChar char="•"/>
            </a:pPr>
            <a:r>
              <a:rPr altLang="en-US" b="0" dirty="0" i="0" lang="en-US" smtClean="0">
                <a:solidFill>
                  <a:srgbClr val="FFFFFF"/>
                </a:solidFill>
                <a:uFillTx/>
                <a:latin charset="0" pitchFamily="34" typeface="Calibri"/>
              </a:rPr>
              <a:t>High-resolution atmospheric models in marine zone</a:t>
            </a:r>
          </a:p>
          <a:p>
            <a:pPr eaLnBrk="1" hangingPunct="1">
              <a:lnSpc>
                <a:spcPct val="75000"/>
              </a:lnSpc>
              <a:spcAft>
                <a:spcPts val="2400"/>
              </a:spcAft>
              <a:buFont charset="0" typeface="Arial"/>
              <a:buChar char="•"/>
            </a:pPr>
            <a:r>
              <a:rPr altLang="en-US" b="0" dirty="0" i="0" lang="en-US" smtClean="0">
                <a:solidFill>
                  <a:srgbClr val="FFFFFF"/>
                </a:solidFill>
                <a:uFillTx/>
                <a:latin charset="0" pitchFamily="34" typeface="Calibri"/>
              </a:rPr>
              <a:t>High-resolution ocean wave models</a:t>
            </a:r>
          </a:p>
          <a:p>
            <a:pPr eaLnBrk="1" hangingPunct="1">
              <a:lnSpc>
                <a:spcPct val="75000"/>
              </a:lnSpc>
              <a:spcAft>
                <a:spcPts val="2400"/>
              </a:spcAft>
              <a:buFont charset="0" typeface="Arial"/>
              <a:buChar char="•"/>
            </a:pPr>
            <a:r>
              <a:rPr altLang="en-US" b="0" dirty="0" i="0" lang="en-US" smtClean="0">
                <a:solidFill>
                  <a:srgbClr val="FFFFFF"/>
                </a:solidFill>
                <a:uFillTx/>
                <a:latin charset="0" pitchFamily="34" typeface="Calibri"/>
              </a:rPr>
              <a:t>Example viewer: NOAA’s </a:t>
            </a:r>
            <a:r>
              <a:rPr altLang="en-US" b="0" dirty="0" err="1" i="0" lang="en-US" smtClean="0">
                <a:solidFill>
                  <a:srgbClr val="FFFFFF"/>
                </a:solidFill>
                <a:uFillTx/>
                <a:latin charset="0" pitchFamily="34" typeface="Calibri"/>
              </a:rPr>
              <a:t>nowCOAST</a:t>
            </a:r>
            <a:r>
              <a:rPr altLang="en-US" b="0" baseline="30000" dirty="0" err="1" i="0" lang="en-US" smtClean="0">
                <a:solidFill>
                  <a:srgbClr val="FFFFFF"/>
                </a:solidFill>
                <a:uFillTx/>
                <a:latin charset="0" pitchFamily="34" typeface="Calibri"/>
              </a:rPr>
              <a:t>TM</a:t>
            </a:r>
            <a:endParaRPr altLang="en-US" b="0" dirty="0" i="0" lang="en-US" smtClean="0">
              <a:solidFill>
                <a:srgbClr val="FFFFFF"/>
              </a:solidFill>
              <a:uFillTx/>
              <a:latin charset="0" pitchFamily="34" typeface="Calibri"/>
            </a:endParaRPr>
          </a:p>
          <a:p>
            <a:pPr eaLnBrk="1" hangingPunct="1">
              <a:lnSpc>
                <a:spcPct val="75000"/>
              </a:lnSpc>
              <a:spcAft>
                <a:spcPts val="2400"/>
              </a:spcAft>
              <a:buFont charset="0" typeface="Arial"/>
              <a:buChar char="•"/>
            </a:pPr>
            <a:r>
              <a:rPr altLang="en-US" b="0" dirty="0" i="0" lang="en-US" smtClean="0">
                <a:solidFill>
                  <a:srgbClr val="FFFFFF"/>
                </a:solidFill>
                <a:uFillTx/>
                <a:latin charset="0" pitchFamily="34" typeface="Calibri"/>
              </a:rPr>
              <a:t>Crowdsourcing data</a:t>
            </a:r>
          </a:p>
          <a:p>
            <a:pPr eaLnBrk="1" hangingPunct="1">
              <a:lnSpc>
                <a:spcPct val="100000"/>
              </a:lnSpc>
              <a:spcAft>
                <a:spcPts val="2400"/>
              </a:spcAft>
              <a:buFont charset="0" typeface="Arial"/>
              <a:buChar char="•"/>
            </a:pPr>
            <a:r>
              <a:rPr altLang="en-US" b="0" dirty="0" i="0" lang="en-US" smtClean="0">
                <a:solidFill>
                  <a:srgbClr val="FFFFFF"/>
                </a:solidFill>
                <a:uFillTx/>
                <a:latin charset="0" pitchFamily="34" typeface="Calibri"/>
              </a:rPr>
              <a:t>Data access: </a:t>
            </a:r>
            <a:r>
              <a:rPr altLang="en-US" b="0" dirty="0" i="0" lang="en-US" smtClean="0">
                <a:solidFill>
                  <a:srgbClr val="FFFFFF"/>
                </a:solidFill>
                <a:uFillTx/>
                <a:latin charset="0" pitchFamily="34" typeface="Calibri"/>
                <a:hlinkClick r:id="rId4" action="ppaction://hlinkfile"/>
              </a:rPr>
              <a:t>ftp://ftp.ncep.noaa.gov/pub/data/nccf/com/</a:t>
            </a:r>
            <a:endParaRPr altLang="en-US" b="0" dirty="0" lang="en-US">
              <a:uFillTx/>
              <a:latin charset="0" pitchFamily="34" typeface="Calibri"/>
            </a:endParaRPr>
          </a:p>
          <a:p>
            <a:pPr eaLnBrk="1" hangingPunct="1">
              <a:lnSpc>
                <a:spcPct val="75000"/>
              </a:lnSpc>
              <a:spcAft>
                <a:spcPts val="2400"/>
              </a:spcAft>
              <a:buFont charset="2" pitchFamily="2" typeface="Wingdings"/>
              <a:buAutoNum type="arabicPeriod"/>
            </a:pPr>
            <a:endParaRPr altLang="en-US" b="0" dirty="0" lang="en-US">
              <a:uFillTx/>
              <a:latin charset="0" pitchFamily="34" typeface="Calibri"/>
            </a:endParaRPr>
          </a:p>
          <a:p>
            <a:pPr eaLnBrk="1" hangingPunct="1" indent="0" lvl="1" marL="457200">
              <a:lnSpc>
                <a:spcPct val="75000"/>
              </a:lnSpc>
              <a:spcAft>
                <a:spcPts val="1800"/>
              </a:spcAft>
              <a:buFontTx/>
              <a:buNone/>
            </a:pPr>
            <a:endParaRPr altLang="en-US" b="0" dirty="0" lang="en-US" smtClean="0">
              <a:uFillTx/>
              <a:latin charset="0" pitchFamily="34"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TextBox 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uFillTx/>
              </a:rPr>
              <a:t>3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7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2" name="Shape 28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61027" y="381000"/>
            <a:ext cx="7088745" cy="60300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>
              <a:lnSpc>
                <a:spcPct val="85000"/>
              </a:lnSpc>
              <a:buSzPct val="25000"/>
            </a:pPr>
            <a:r>
              <a:rPr b="1" dirty="0" lang="en-US" smtClean="0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North </a:t>
            </a:r>
            <a:r>
              <a:rPr b="1" dirty="0" lang="en-US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American Model (NAM)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TextBox 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solidFill>
                  <a:srgbClr val="000000"/>
                </a:solidFill>
                <a:uFillTx/>
              </a:rPr>
              <a:t>4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1" name="Content Placeholder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0053" y="1600200"/>
            <a:ext cx="4323347" cy="44958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 fontScale="92500" lnSpcReduction="10000"/>
          </a:bodyPr>
          <a:lstStyle>
            <a:lvl1pPr algn="l" defTabSz="914400" eaLnBrk="1" hangingPunct="1" indent="-342900" latinLnBrk="0" marL="3429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24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charset="0" panose="020B0604020202020204" pitchFamily="34" typeface="Arial"/>
              <a:buChar char="»"/>
              <a:defRPr kern="1200" sz="16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914400" eaLnBrk="1" fontAlgn="auto" hangingPunct="1" indent="-342900" latinLnBrk="0" lvl="0" marL="34290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charset="0" panose="020B0604020202020204" pitchFamily="34" typeface="Arial"/>
              <a:buChar char="•"/>
              <a:defRPr>
                <a:uFillTx/>
              </a:defRPr>
            </a:pPr>
            <a:r>
              <a:rPr dirty="0" lang="en-US" smtClean="0" sz="260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Larger-scale model</a:t>
            </a: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 over continent at 12 km resolution</a:t>
            </a:r>
          </a:p>
          <a:p>
            <a:pPr algn="l" defTabSz="914400" eaLnBrk="1" fontAlgn="auto" hangingPunct="1" indent="-342900" latinLnBrk="0" lvl="0" marL="34290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charset="0" panose="020B0604020202020204" pitchFamily="34" typeface="Arial"/>
              <a:buChar char="•"/>
              <a:defRPr>
                <a:uFillTx/>
              </a:defRPr>
            </a:pPr>
            <a:r>
              <a:rPr dirty="0" lang="en-US" smtClean="0" sz="260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Simulated</a:t>
            </a:r>
            <a:r>
              <a:rPr b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 period of</a:t>
            </a: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 84 </a:t>
            </a:r>
            <a:r>
              <a:rPr b="0" baseline="0" cap="none" dirty="0" err="1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hr</a:t>
            </a: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, </a:t>
            </a:r>
            <a:r>
              <a:rPr dirty="0" lang="en-US" noProof="0" smtClean="0" sz="260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updated</a:t>
            </a: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 </a:t>
            </a:r>
            <a:r>
              <a:rPr dirty="0" lang="en-US" noProof="0" smtClean="0" sz="260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4 times/</a:t>
            </a: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day</a:t>
            </a:r>
          </a:p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charset="0" panose="020B0604020202020204" pitchFamily="34" typeface="Arial"/>
              <a:buNone/>
              <a:defRPr>
                <a:uFillTx/>
              </a:defRPr>
            </a:pPr>
            <a:r>
              <a:rPr b="0" baseline="0" cap="none" dirty="0" i="0" kern="1200" kumimoji="0" lang="en-US" noProof="0" normalizeH="0" smtClean="0" spc="0" strike="noStrike" sz="22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algn="l" defTabSz="914400" eaLnBrk="1" fontAlgn="auto" hangingPunct="1" indent="-342900" latinLnBrk="0" lvl="0" marL="34290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charset="0" panose="020B0604020202020204" pitchFamily="34" typeface="Arial"/>
              <a:buChar char="•"/>
              <a:defRPr>
                <a:uFillTx/>
              </a:defRPr>
            </a:pP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1-way interactive high-res nests, with simulated</a:t>
            </a:r>
            <a:r>
              <a:rPr b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 period of 60 h</a:t>
            </a: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:</a:t>
            </a:r>
          </a:p>
          <a:p>
            <a:pPr algn="l" defTabSz="914400" eaLnBrk="1" fontAlgn="auto" hangingPunct="1" indent="-285750" latinLnBrk="0" lvl="1" marL="74295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charset="0" panose="020B0604020202020204" pitchFamily="34" typeface="Arial"/>
              <a:buChar char="–"/>
              <a:defRPr>
                <a:uFillTx/>
              </a:defRPr>
            </a:pP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4 km CONUS</a:t>
            </a:r>
          </a:p>
          <a:p>
            <a:pPr algn="l" defTabSz="914400" eaLnBrk="1" fontAlgn="auto" hangingPunct="1" indent="-285750" latinLnBrk="0" lvl="1" marL="74295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charset="0" panose="020B0604020202020204" pitchFamily="34" typeface="Arial"/>
              <a:buChar char="–"/>
              <a:defRPr>
                <a:uFillTx/>
              </a:defRPr>
            </a:pP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6 km Alaska </a:t>
            </a:r>
          </a:p>
          <a:p>
            <a:pPr algn="l" defTabSz="914400" eaLnBrk="1" fontAlgn="auto" hangingPunct="1" indent="-285750" latinLnBrk="0" lvl="1" marL="742950" marR="0" rt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charset="0" panose="020B0604020202020204" pitchFamily="34" typeface="Arial"/>
              <a:buChar char="–"/>
              <a:defRPr>
                <a:uFillTx/>
              </a:defRPr>
            </a:pPr>
            <a:r>
              <a:rPr b="0" baseline="0" cap="none" dirty="0" i="0" kern="1200" kumimoji="0" lang="en-US" noProof="0" normalizeH="0" smtClean="0" spc="0" strike="noStrike" sz="26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anose="020F0502020204030204" pitchFamily="34" typeface="Calibri"/>
              </a:rPr>
              <a:t>3 km Hawaii and Puerto Rico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2" name="Picture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b="4546" l="6719" r="7113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467726" y="1600200"/>
            <a:ext cx="4533900" cy="38862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Rectangle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6620376" y="4114800"/>
            <a:ext cx="256032" cy="182880"/>
          </a:xfrm>
          <a:prstGeom prst="rect">
            <a:avLst/>
          </a:prstGeom>
          <a:solidFill>
            <a:srgbClr val="FFFFFF"/>
          </a:solidFill>
          <a:ln algn="ctr" cap="flat" cmpd="sng" w="9525">
            <a:noFill/>
            <a:prstDash val="solid"/>
            <a:round/>
            <a:headEnd len="med" type="none" w="med"/>
            <a:tailEnd len="med" type="none" w="med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20" compatLnSpc="1" lIns="91440" numCol="1" rIns="91440" rtlCol="0" tIns="45720" vert="horz" wrap="square">
            <a:prstTxWarp prst="textNoShape">
              <a:avLst/>
            </a:prstTxWarp>
          </a:bodyPr>
          <a:lstStyle/>
          <a:p>
            <a:pPr algn="l" defTabSz="914400" eaLnBrk="0" fontAlgn="base" hangingPunct="0" indent="0" latinLnBrk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b="0" baseline="0" cap="none" i="0" kumimoji="0" lang="en-US" normalizeH="0" smtClean="0" strike="noStrike" sz="1800" u="none">
              <a:ln>
                <a:noFill/>
              </a:ln>
              <a:solidFill>
                <a:schemeClr val="tx1"/>
              </a:solidFill>
              <a:effectLst/>
              <a:uFillTx/>
              <a:latin charset="0" typeface="Arial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ut/>
  </p:transition>
  <p:timing>
    <p:tnLst>
      <p:par>
        <p:cTn dur="indefinite" id="1" nodeType="tmRoot" restart="never"/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7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2" name="Shape 28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50850" y="134664"/>
            <a:ext cx="7669350" cy="990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>
              <a:lnSpc>
                <a:spcPct val="85000"/>
              </a:lnSpc>
              <a:buSzPct val="25000"/>
            </a:pPr>
            <a:r>
              <a:rPr b="1" dirty="0" lang="en-US" smtClean="0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Rapid </a:t>
            </a:r>
            <a:r>
              <a:rPr b="1" dirty="0" lang="en-US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Refresh </a:t>
            </a:r>
            <a:r>
              <a:rPr b="1" dirty="0" lang="en-US" smtClean="0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/ High-Res Rapid Refresh</a:t>
            </a:r>
            <a:endParaRPr b="1" dirty="0" lang="en-US" sz="3600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5000"/>
              </a:lnSpc>
              <a:buSzPct val="25000"/>
            </a:pPr>
            <a:r>
              <a:rPr b="1" dirty="0" lang="en-US" sz="28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NOAA hourly updated </a:t>
            </a:r>
            <a:r>
              <a:rPr b="1" dirty="0" lang="en-US" smtClean="0" sz="28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models</a:t>
            </a:r>
            <a:endParaRPr b="1" dirty="0" lang="en-US" sz="2800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TextBox 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solidFill>
                  <a:srgbClr val="000000"/>
                </a:solidFill>
                <a:uFillTx/>
              </a:rPr>
              <a:t>5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" name="Rectangle 1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604118" y="957547"/>
            <a:ext cx="6781800" cy="369332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r>
              <a:rPr dirty="0" lang="en-US" smtClean="0">
                <a:solidFill>
                  <a:srgbClr val="FFFFFF"/>
                </a:solidFill>
                <a:uFillTx/>
              </a:rPr>
              <a:t>(Situational </a:t>
            </a:r>
            <a:r>
              <a:rPr dirty="0" lang="en-US">
                <a:solidFill>
                  <a:srgbClr val="FFFFFF"/>
                </a:solidFill>
                <a:uFillTx/>
              </a:rPr>
              <a:t>awareness for energy, aviation, severe weather, etc.)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DomainsRAPandHRRR.png" id="8" name="Picture 50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 b="4074" l="6247" r="6247" t="407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277065" y="1629324"/>
            <a:ext cx="5763616" cy="4639106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0" name="Text Box 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33812" y="1743819"/>
            <a:ext cx="2438400" cy="1016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  <a:cs charset="0" typeface="ＭＳ Ｐゴシック"/>
              </a:defRPr>
            </a:lvl1pPr>
            <a:lvl2pPr eaLnBrk="0" hangingPunct="0" indent="-285750" marL="74295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2pPr>
            <a:lvl3pPr eaLnBrk="0" hangingPunct="0" indent="-228600" marL="11430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3pPr>
            <a:lvl4pPr eaLnBrk="0" hangingPunct="0" indent="-228600" marL="16002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4pPr>
            <a:lvl5pPr eaLnBrk="0" hangingPunct="0" indent="-228600" marL="20574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9pPr>
          </a:lstStyle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b="1" baseline="0" cap="none" dirty="0" i="0" kern="0" kumimoji="0" lang="en-US" noProof="0" normalizeH="0" spc="0" strike="noStrike" sz="20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pitchFamily="34" typeface="Arial Black"/>
                <a:ea charset="0" typeface="ＭＳ Ｐゴシック"/>
              </a:rPr>
              <a:t>13km Rapid Refresh (RAP) </a:t>
            </a:r>
            <a:r>
              <a:rPr b="1" baseline="0" cap="none" dirty="0" i="0" kern="0" kumimoji="0" lang="en-US" noProof="0" normalizeH="0" spc="0" strike="noStrike" sz="2000" u="none">
                <a:ln>
                  <a:noFill/>
                </a:ln>
                <a:solidFill>
                  <a:srgbClr val="FFFFFF"/>
                </a:solidFill>
                <a:effectLst/>
                <a:uFillTx/>
                <a:latin charset="0" typeface="Arial"/>
                <a:ea charset="0" typeface="ＭＳ Ｐゴシック"/>
              </a:rPr>
              <a:t>(mesoscale)</a:t>
            </a:r>
          </a:p>
        </p:txBody>
      </p:sp>
      <p:cxnSp>
        <p:nvCxnSpPr>
          <p:cNvPr xmlns:c="http://schemas.openxmlformats.org/drawingml/2006/chart" xmlns:pic="http://schemas.openxmlformats.org/drawingml/2006/picture" xmlns:dgm="http://schemas.openxmlformats.org/drawingml/2006/diagram" id="11" name="Straight Arrow Connector 10"/>
          <p:cNvCxnSpPr xmlns:c="http://schemas.openxmlformats.org/drawingml/2006/chart" xmlns:pic="http://schemas.openxmlformats.org/drawingml/2006/picture" xmlns:dgm="http://schemas.openxmlformats.org/drawingml/2006/diagram"/>
          <p:nvPr/>
        </p:nvCxnSpPr>
        <p:spPr xmlns:c="http://schemas.openxmlformats.org/drawingml/2006/chart" xmlns:pic="http://schemas.openxmlformats.org/drawingml/2006/picture" xmlns:dgm="http://schemas.openxmlformats.org/drawingml/2006/diagram">
          <a:xfrm>
            <a:off x="2537839" y="2303770"/>
            <a:ext cx="1500761" cy="744230"/>
          </a:xfrm>
          <a:prstGeom prst="straightConnector1">
            <a:avLst/>
          </a:prstGeom>
          <a:noFill/>
          <a:ln algn="ctr" cap="flat" cmpd="sng" w="88900">
            <a:solidFill>
              <a:srgbClr val="0000FF"/>
            </a:solidFill>
            <a:prstDash val="solid"/>
            <a:tailEnd len="med" type="triangle" w="med"/>
          </a:ln>
          <a:effectLst/>
        </p:spPr>
      </p:cxnSp>
      <p:sp>
        <p:nvSpPr>
          <p:cNvPr xmlns:c="http://schemas.openxmlformats.org/drawingml/2006/chart" xmlns:pic="http://schemas.openxmlformats.org/drawingml/2006/picture" xmlns:dgm="http://schemas.openxmlformats.org/drawingml/2006/diagram" id="12" name="Text Box 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20560" y="3823189"/>
            <a:ext cx="2736388" cy="13234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  <a:cs charset="0" typeface="ＭＳ Ｐゴシック"/>
              </a:defRPr>
            </a:lvl1pPr>
            <a:lvl2pPr eaLnBrk="0" hangingPunct="0" indent="-285750" marL="74295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2pPr>
            <a:lvl3pPr eaLnBrk="0" hangingPunct="0" indent="-228600" marL="11430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3pPr>
            <a:lvl4pPr eaLnBrk="0" hangingPunct="0" indent="-228600" marL="16002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4pPr>
            <a:lvl5pPr eaLnBrk="0" hangingPunct="0" indent="-228600" marL="20574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b="1" dirty="0" lang="en-US" smtClean="0" sz="2000">
                <a:solidFill>
                  <a:srgbClr val="000000"/>
                </a:solidFill>
                <a:uFillTx/>
                <a:latin charset="0" pitchFamily="34" typeface="Arial Black"/>
                <a:cs charset="0" typeface="Tahoma"/>
              </a:rPr>
              <a:t>Nested 3km High Resolution Rapid Refresh (HRRR) </a:t>
            </a:r>
            <a:r>
              <a:rPr b="1" dirty="0" lang="en-US" sz="2000">
                <a:solidFill>
                  <a:srgbClr val="000000"/>
                </a:solidFill>
                <a:uFillTx/>
                <a:latin charset="0" pitchFamily="34" typeface="Arial"/>
                <a:cs charset="0" pitchFamily="34" typeface="Arial"/>
              </a:rPr>
              <a:t>(storm-scale)</a:t>
            </a:r>
          </a:p>
        </p:txBody>
      </p:sp>
      <p:cxnSp>
        <p:nvCxnSpPr>
          <p:cNvPr xmlns:c="http://schemas.openxmlformats.org/drawingml/2006/chart" xmlns:pic="http://schemas.openxmlformats.org/drawingml/2006/picture" xmlns:dgm="http://schemas.openxmlformats.org/drawingml/2006/diagram" id="13" name="Straight Arrow Connector 12"/>
          <p:cNvCxnSpPr xmlns:c="http://schemas.openxmlformats.org/drawingml/2006/chart" xmlns:pic="http://schemas.openxmlformats.org/drawingml/2006/picture" xmlns:dgm="http://schemas.openxmlformats.org/drawingml/2006/diagram"/>
          <p:nvPr/>
        </p:nvCxnSpPr>
        <p:spPr xmlns:c="http://schemas.openxmlformats.org/drawingml/2006/chart" xmlns:pic="http://schemas.openxmlformats.org/drawingml/2006/picture" xmlns:dgm="http://schemas.openxmlformats.org/drawingml/2006/diagram">
          <a:xfrm>
            <a:off x="2572212" y="4165967"/>
            <a:ext cx="2633171" cy="482233"/>
          </a:xfrm>
          <a:prstGeom prst="straightConnector1">
            <a:avLst/>
          </a:prstGeom>
          <a:noFill/>
          <a:ln algn="ctr" cap="flat" cmpd="sng" w="88900">
            <a:solidFill>
              <a:srgbClr val="00B050"/>
            </a:solidFill>
            <a:prstDash val="solid"/>
            <a:tailEnd len="med" type="triangle" w="med"/>
          </a:ln>
          <a:effectLst/>
        </p:spPr>
      </p:cxnSp>
      <p:sp>
        <p:nvSpPr>
          <p:cNvPr xmlns:c="http://schemas.openxmlformats.org/drawingml/2006/chart" xmlns:pic="http://schemas.openxmlformats.org/drawingml/2006/picture" xmlns:dgm="http://schemas.openxmlformats.org/drawingml/2006/diagram" id="14" name="Rounded Rectangle 1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797474" y="2207085"/>
            <a:ext cx="336115" cy="222964"/>
          </a:xfrm>
          <a:prstGeom prst="roundRect">
            <a:avLst/>
          </a:prstGeom>
          <a:solidFill>
            <a:srgbClr val="FFFFFF"/>
          </a:solidFill>
          <a:ln algn="ctr" cap="flat" cmpd="sng" w="9525">
            <a:noFill/>
            <a:prstDash val="solid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rtlCol="0"/>
          <a:lstStyle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b="0" baseline="0" cap="none" dirty="0" i="0" kern="0" kumimoji="0" lang="en-US" noProof="0" normalizeH="0" smtClean="0" spc="0" strike="noStrike" sz="1800" u="none">
              <a:ln>
                <a:noFill/>
              </a:ln>
              <a:solidFill>
                <a:srgbClr val="FFFFFF"/>
              </a:solidFill>
              <a:effectLst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" name="Rounded Rectangle 14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 rot="1699994">
            <a:off x="4467732" y="3727630"/>
            <a:ext cx="473347" cy="346783"/>
          </a:xfrm>
          <a:prstGeom prst="roundRect">
            <a:avLst>
              <a:gd fmla="val 43100" name="adj"/>
            </a:avLst>
          </a:prstGeom>
          <a:solidFill>
            <a:srgbClr val="FFFFFF"/>
          </a:solidFill>
          <a:ln algn="ctr" cap="flat" cmpd="sng" w="9525">
            <a:noFill/>
            <a:prstDash val="solid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rtlCol="0"/>
          <a:lstStyle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b="0" baseline="0" cap="none" dirty="0" i="0" kern="0" kumimoji="0" lang="en-US" noProof="0" normalizeH="0" smtClean="0" spc="0" strike="noStrike" sz="1800" u="none">
              <a:ln>
                <a:noFill/>
              </a:ln>
              <a:solidFill>
                <a:srgbClr val="FFFFFF"/>
              </a:solidFill>
              <a:effectLst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" name="TextBox 1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183693" y="2823189"/>
            <a:ext cx="1119217" cy="584775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n-US" smtClean="0" sz="3200">
                <a:solidFill>
                  <a:srgbClr val="0000FF"/>
                </a:solidFill>
                <a:uFillTx/>
                <a:latin charset="0" pitchFamily="34" typeface="Arial Black"/>
              </a:rPr>
              <a:t>RAP</a:t>
            </a:r>
            <a:endParaRPr dirty="0" lang="en-US" sz="3200">
              <a:solidFill>
                <a:srgbClr val="0000FF"/>
              </a:solidFill>
              <a:uFillTx/>
              <a:latin charset="0" pitchFamily="34" typeface="Arial Black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7" name="TextBox 1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205383" y="4427425"/>
            <a:ext cx="1321196" cy="52322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n-US" smtClean="0" sz="2800">
                <a:solidFill>
                  <a:srgbClr val="008000"/>
                </a:solidFill>
                <a:uFillTx/>
                <a:latin charset="0" pitchFamily="34" typeface="Arial Black"/>
              </a:rPr>
              <a:t>HRRR</a:t>
            </a:r>
            <a:endParaRPr dirty="0" lang="en-US" sz="2800">
              <a:solidFill>
                <a:srgbClr val="008000"/>
              </a:solidFill>
              <a:uFillTx/>
              <a:latin charset="0" pitchFamily="34" typeface="Arial Black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8" name="Text Box 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3701" y="2823189"/>
            <a:ext cx="3063875" cy="33598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  <a:cs charset="0" typeface="ＭＳ Ｐゴシック"/>
              </a:defRPr>
            </a:lvl1pPr>
            <a:lvl2pPr defTabSz="457200" eaLnBrk="0" hangingPunct="0" indent="-285750" marL="74295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2pPr>
            <a:lvl3pPr defTabSz="457200" eaLnBrk="0" hangingPunct="0" indent="-228600" marL="11430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3pPr>
            <a:lvl4pPr defTabSz="457200" eaLnBrk="0" hangingPunct="0" indent="-228600" marL="16002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4pPr>
            <a:lvl5pPr defTabSz="457200" eaLnBrk="0" hangingPunct="0" indent="-228600" marL="20574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9pPr>
          </a:lstStyle>
          <a:p>
            <a:pPr defTabSz="457200" eaLnBrk="1" fontAlgn="auto" hangingPunct="1" indent="0" latinLnBrk="0" lvl="0" marL="0" marR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None/>
              <a:defRPr>
                <a:uFillTx/>
              </a:defRPr>
            </a:pPr>
            <a:r>
              <a:rPr b="1" dirty="0" kern="0" lang="en-US" smtClean="0" sz="1800">
                <a:solidFill>
                  <a:srgbClr val="FFFFFF"/>
                </a:solidFill>
                <a:uFillTx/>
                <a:latin typeface="+mn-lt"/>
              </a:rPr>
              <a:t>Simulated period</a:t>
            </a:r>
            <a:r>
              <a:rPr b="1" dirty="0" kern="0" lang="en-US" noProof="0" smtClean="0" sz="1800">
                <a:solidFill>
                  <a:srgbClr val="FFFFFF"/>
                </a:solidFill>
                <a:uFillTx/>
                <a:latin typeface="+mn-lt"/>
              </a:rPr>
              <a:t>: 18 h</a:t>
            </a:r>
            <a:endParaRPr b="1" baseline="0" cap="none" dirty="0" i="0" kern="0" kumimoji="0" lang="en-US" noProof="0" normalizeH="0" spc="0" strike="noStrike" sz="1600" u="none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charset="0" typeface="ＭＳ Ｐゴシック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9" name="Text Box 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53701" y="5215614"/>
            <a:ext cx="2994299" cy="335989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  <a:cs charset="0" typeface="ＭＳ Ｐゴシック"/>
              </a:defRPr>
            </a:lvl1pPr>
            <a:lvl2pPr defTabSz="457200" eaLnBrk="0" hangingPunct="0" indent="-285750" marL="74295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2pPr>
            <a:lvl3pPr defTabSz="457200" eaLnBrk="0" hangingPunct="0" indent="-228600" marL="11430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3pPr>
            <a:lvl4pPr defTabSz="457200" eaLnBrk="0" hangingPunct="0" indent="-228600" marL="16002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4pPr>
            <a:lvl5pPr defTabSz="457200" eaLnBrk="0" hangingPunct="0" indent="-228600" marL="2057400"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5pPr>
            <a:lvl6pPr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6pPr>
            <a:lvl7pPr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7pPr>
            <a:lvl8pPr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8pPr>
            <a:lvl9pPr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uFillTx/>
                <a:latin charset="0" typeface="Arial"/>
                <a:ea charset="0" typeface="ＭＳ Ｐゴシック"/>
              </a:defRPr>
            </a:lvl9pPr>
          </a:lstStyle>
          <a:p>
            <a:pPr defTabSz="457200" eaLnBrk="1" fontAlgn="auto" hangingPunct="1" indent="0" latinLnBrk="0" lvl="0" marL="0" marR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SzPct val="130000"/>
              <a:buFontTx/>
              <a:buNone/>
              <a:defRPr>
                <a:uFillTx/>
              </a:defRPr>
            </a:pPr>
            <a:r>
              <a:rPr b="1" dirty="0" kern="0" lang="en-US" smtClean="0" sz="1800">
                <a:solidFill>
                  <a:srgbClr val="FFFFFF"/>
                </a:solidFill>
                <a:uFillTx/>
                <a:latin typeface="+mn-lt"/>
              </a:rPr>
              <a:t>Simulated period</a:t>
            </a:r>
            <a:r>
              <a:rPr b="1" dirty="0" kern="0" lang="en-US" noProof="0" smtClean="0" sz="1800">
                <a:solidFill>
                  <a:srgbClr val="FFFFFF"/>
                </a:solidFill>
                <a:uFillTx/>
                <a:latin typeface="+mn-lt"/>
              </a:rPr>
              <a:t>: 15 h</a:t>
            </a:r>
            <a:endParaRPr b="1" baseline="0" cap="none" dirty="0" i="0" kern="0" kumimoji="0" lang="en-US" noProof="0" normalizeH="0" spc="0" strike="noStrike" sz="1600" u="none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charset="0" typeface="ＭＳ Ｐゴシック"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ut/>
  </p:transition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7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ttp://rapidrefresh.noaa.gov/HRRR/for_web/hrrr_jet/2016052314/t3/ltg2_t3sfc_f09.png" id="20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 cstate="print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819400" y="3139283"/>
            <a:ext cx="3171825" cy="3101831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82" name="Shape 28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0" y="304800"/>
            <a:ext cx="7620000" cy="9906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lvl="0">
              <a:lnSpc>
                <a:spcPct val="85000"/>
              </a:lnSpc>
              <a:buSzPct val="25000"/>
            </a:pPr>
            <a:r>
              <a:rPr b="1" dirty="0" lang="en-US" smtClean="0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High-resolution thunderstorm forecast</a:t>
            </a:r>
          </a:p>
          <a:p>
            <a:pPr lvl="0">
              <a:lnSpc>
                <a:spcPct val="85000"/>
              </a:lnSpc>
              <a:buSzPct val="25000"/>
            </a:pPr>
            <a:r>
              <a:rPr b="1" dirty="0" lang="en-US" smtClean="0" sz="28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(HRRR model, 15 h forecast horizon)</a:t>
            </a:r>
            <a:endParaRPr b="1" dirty="0" lang="en-US" sz="2800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TextBox 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uFillTx/>
              </a:rPr>
              <a:t>6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Rectangle 5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263706" y="4763849"/>
            <a:ext cx="858686" cy="984900"/>
          </a:xfrm>
          <a:prstGeom prst="rect">
            <a:avLst/>
          </a:prstGeom>
          <a:noFill/>
          <a:ln algn="ctr" cap="flat" cmpd="sng" w="88900">
            <a:solidFill>
              <a:srgbClr val="F79646">
                <a:lumMod val="75000"/>
              </a:srgbClr>
            </a:solidFill>
            <a:prstDash val="solid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anchor="ctr" rtlCol="0"/>
          <a:lstStyle/>
          <a:p>
            <a:pPr algn="ctr" defTabSz="914400" eaLnBrk="1" fontAlgn="auto" hangingPunct="1" indent="0" latinLnBrk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endParaRPr b="0" baseline="0" cap="none" dirty="0" i="0" kern="0" kumimoji="0" lang="en-US" noProof="0" normalizeH="0" smtClean="0" spc="0" strike="noStrike" sz="1400" u="none">
              <a:ln>
                <a:noFill/>
              </a:ln>
              <a:solidFill>
                <a:srgbClr val="FFFFFF"/>
              </a:solidFill>
              <a:effectLst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3" name="TextBox 1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75724" y="2241346"/>
            <a:ext cx="2364345" cy="1373722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defTabSz="914400" eaLnBrk="1" fontAlgn="auto" hangingPunct="1" indent="0" latinLnBrk="0" lvl="0"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uFillTx/>
              </a:defRPr>
            </a:pPr>
            <a:r>
              <a:rPr b="0" baseline="0" cap="none" dirty="0" i="0" kern="0" kumimoji="0" lang="en-US" noProof="0" normalizeH="0" smtClean="0" spc="0" strike="noStrike" sz="2400" u="none">
                <a:ln>
                  <a:noFill/>
                </a:ln>
                <a:solidFill>
                  <a:srgbClr val="0000FF"/>
                </a:solidFill>
                <a:effectLst/>
                <a:uFillTx/>
                <a:latin charset="0" panose="020F0502020204030204" pitchFamily="34" typeface="Calibri"/>
                <a:cs typeface="Arial"/>
                <a:sym typeface="Arial"/>
              </a:rPr>
              <a:t>Likely thunder-storms with gales over Northern Chesapeake Bay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http://rapidrefresh.noaa.gov/HRRR/for_web/hrrr_jet/2016052314/t3/gust_t310m_f09.png" id="16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238856" y="1524000"/>
            <a:ext cx="3590349" cy="3506950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http://rapidrefresh.noaa.gov/HRRR/for_web/hrrr_jet/2016052314/t3/ltg2_t3sfc_f09.png" id="18" name="Picture 6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b="23552" l="43979" r="24194" t="50000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6075240" y="3725457"/>
            <a:ext cx="2864829" cy="232809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cxnSp>
        <p:nvCxnSpPr>
          <p:cNvPr xmlns:c="http://schemas.openxmlformats.org/drawingml/2006/chart" xmlns:pic="http://schemas.openxmlformats.org/drawingml/2006/picture" xmlns:dgm="http://schemas.openxmlformats.org/drawingml/2006/diagram" id="19" name="Straight Arrow Connector 18"/>
          <p:cNvCxnSpPr xmlns:c="http://schemas.openxmlformats.org/drawingml/2006/chart" xmlns:pic="http://schemas.openxmlformats.org/drawingml/2006/picture" xmlns:dgm="http://schemas.openxmlformats.org/drawingml/2006/diagram">
            <a:stCxn id="6" idx="3"/>
          </p:cNvCxnSpPr>
          <p:nvPr/>
        </p:nvCxnSpPr>
        <p:spPr xmlns:c="http://schemas.openxmlformats.org/drawingml/2006/chart" xmlns:pic="http://schemas.openxmlformats.org/drawingml/2006/picture" xmlns:dgm="http://schemas.openxmlformats.org/drawingml/2006/diagram">
          <a:xfrm flipV="1">
            <a:off x="5122392" y="4851403"/>
            <a:ext cx="2524491" cy="404896"/>
          </a:xfrm>
          <a:prstGeom prst="straightConnector1">
            <a:avLst/>
          </a:prstGeom>
          <a:noFill/>
          <a:ln algn="ctr" cap="flat" cmpd="sng" w="38100">
            <a:solidFill>
              <a:srgbClr val="FF0000"/>
            </a:solidFill>
            <a:prstDash val="solid"/>
            <a:headEnd type="none"/>
            <a:tailEnd len="lg" type="stealth" w="lg"/>
          </a:ln>
          <a:effectLst/>
        </p:spPr>
      </p:cxnSp>
      <p:sp>
        <p:nvSpPr>
          <p:cNvPr xmlns:c="http://schemas.openxmlformats.org/drawingml/2006/chart" xmlns:pic="http://schemas.openxmlformats.org/drawingml/2006/picture" xmlns:dgm="http://schemas.openxmlformats.org/drawingml/2006/diagram" id="21" name="TextBox 20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7320" y="1458582"/>
            <a:ext cx="2131614" cy="132343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>
              <a:lnSpc>
                <a:spcPts val="2400"/>
              </a:lnSpc>
            </a:pPr>
            <a:r>
              <a:rPr dirty="0" kern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cs typeface="Arial"/>
                <a:sym typeface="Arial"/>
              </a:rPr>
              <a:t>3 km resolution forecast, valid 7 PM EDT May 23, 2016</a:t>
            </a:r>
            <a:endParaRPr dirty="0" kern="0" lang="en-US" sz="2400">
              <a:solidFill>
                <a:srgbClr val="FFFFFF"/>
              </a:solidFill>
              <a:uFillTx/>
              <a:latin charset="0" panose="020F0502020204030204" pitchFamily="34" typeface="Calibri"/>
              <a:cs typeface="Arial"/>
              <a:sym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TextBox 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04337" y="1786454"/>
            <a:ext cx="2239325" cy="43088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b="1" dirty="0" lang="en-US" smtClean="0" sz="2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</a:rPr>
              <a:t>10m Wind Gust</a:t>
            </a:r>
            <a:endParaRPr b="1" dirty="0" lang="en-US" sz="2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2" name="TextBox 2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263706" y="3397431"/>
            <a:ext cx="1519284" cy="76944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pPr algn="r"/>
            <a:r>
              <a:rPr b="1" dirty="0" lang="en-US" smtClean="0" sz="2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</a:rPr>
              <a:t>Lightning</a:t>
            </a:r>
          </a:p>
          <a:p>
            <a:pPr algn="r"/>
            <a:r>
              <a:rPr b="1" dirty="0" lang="en-US" smtClean="0" sz="22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</a:rPr>
              <a:t>threat</a:t>
            </a:r>
            <a:endParaRPr b="1" dirty="0" lang="en-US" sz="22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ut/>
  </p:transition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7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82" name="Shape 28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61027" y="381000"/>
            <a:ext cx="7354373" cy="60300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>
              <a:lnSpc>
                <a:spcPct val="85000"/>
              </a:lnSpc>
              <a:buSzPct val="25000"/>
            </a:pPr>
            <a:r>
              <a:rPr b="1" dirty="0" lang="en-US" smtClean="0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Basin-Scale Hurricane Model</a:t>
            </a:r>
            <a:endParaRPr b="1" dirty="0" lang="en-US" sz="3600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0" name="Content Placeholder 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28600" y="1600200"/>
            <a:ext cx="4191000" cy="469498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Autofit/>
          </a:bodyPr>
          <a:lstStyle>
            <a:lvl1pPr algn="l" defTabSz="914400" eaLnBrk="1" hangingPunct="1" indent="-342900" latinLnBrk="0" marL="3429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algn="l" defTabSz="914400" eaLnBrk="1" hangingPunct="1" indent="-285750" latinLnBrk="0" marL="742950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24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spcBef>
                <a:spcPct val="20000"/>
              </a:spcBef>
              <a:buFont charset="0" panose="020B0604020202020204" pitchFamily="34" typeface="Arial"/>
              <a:buChar char="–"/>
              <a:defRPr kern="1200" sz="1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spcBef>
                <a:spcPct val="20000"/>
              </a:spcBef>
              <a:buFont charset="0" panose="020B0604020202020204" pitchFamily="34" typeface="Arial"/>
              <a:buChar char="»"/>
              <a:defRPr kern="1200" sz="16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spcBef>
                <a:spcPct val="20000"/>
              </a:spcBef>
              <a:buFont charset="0" panose="020B0604020202020204" pitchFamily="34"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455613" indent="0" marL="0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buNone/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Hurricane Weather Research and Forecasting model (HWRF):</a:t>
            </a:r>
          </a:p>
          <a:p>
            <a:pPr defTabSz="455613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Available during active hurricanes (every 6 hours)</a:t>
            </a:r>
          </a:p>
          <a:p>
            <a:pPr defTabSz="455613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Multiple storms tracked in a single model </a:t>
            </a:r>
          </a:p>
          <a:p>
            <a:pPr defTabSz="455613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Interaction between storms</a:t>
            </a:r>
          </a:p>
          <a:p>
            <a:pPr defTabSz="455613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Landfall and post-landfall effect (such as storm surge and rainfall)</a:t>
            </a:r>
          </a:p>
          <a:p>
            <a:pPr defTabSz="455613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 Storm genesis prediction</a:t>
            </a:r>
          </a:p>
          <a:p>
            <a:pPr defTabSz="455613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 Regional ensembles</a:t>
            </a:r>
          </a:p>
          <a:p>
            <a:pPr defTabSz="455613">
              <a:lnSpc>
                <a:spcPct val="80000"/>
              </a:lnSpc>
              <a:spcBef>
                <a:spcPts val="0"/>
              </a:spcBef>
              <a:spcAft>
                <a:spcPts val="900"/>
              </a:spcAft>
              <a:defRPr>
                <a:uFillTx/>
              </a:defRPr>
            </a:pPr>
            <a:r>
              <a:rPr altLang="zh-CN" dirty="0" lang="en-US" smtClean="0" sz="2400">
                <a:solidFill>
                  <a:srgbClr val="FFFFFF"/>
                </a:solidFill>
                <a:uFillTx/>
                <a:latin charset="0" panose="020F0502020204030204" pitchFamily="34" typeface="Calibri"/>
                <a:ea charset="0" typeface="ＭＳ Ｐゴシック"/>
              </a:rPr>
              <a:t> Data assimilation</a:t>
            </a:r>
            <a:endParaRPr altLang="zh-CN" dirty="0" lang="en-US" sz="2400">
              <a:solidFill>
                <a:srgbClr val="FFFFFF"/>
              </a:solidFill>
              <a:uFillTx/>
              <a:latin charset="0" panose="020F0502020204030204" pitchFamily="34" typeface="Calibri"/>
              <a:ea charset="0" typeface="ＭＳ Ｐゴシック"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11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t="44822"/>
          <a:stretch/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653162" y="990932"/>
            <a:ext cx="4262238" cy="25780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ftp://ftp.emc.ncep.noaa.gov/mmb/wd20ww/cp-tmp/loop.gif" id="12" name="Picture 2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 noCrop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653162" y="3657359"/>
            <a:ext cx="4262238" cy="2699313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3" name="TextBox 1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uFillTx/>
              </a:rPr>
              <a:t>7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ut/>
  </p:transition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Shape 274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275" name="Shape 275"/>
          <p:cNvPicPr xmlns:c="http://schemas.openxmlformats.org/drawingml/2006/chart" xmlns:pic="http://schemas.openxmlformats.org/drawingml/2006/picture" xmlns:dgm="http://schemas.openxmlformats.org/drawingml/2006/diagram" preferRelativeResize="0"/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2400" y="2057400"/>
            <a:ext cx="4953000" cy="2878137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76" name="Shape 27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400" y="5056619"/>
            <a:ext cx="4953000" cy="1191781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indent="-182880" lvl="0" marL="182880" marR="0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100000"/>
              <a:buFont charset="0" panose="020B0604020202020204" pitchFamily="34" typeface="Arial"/>
              <a:buChar char="•"/>
            </a:pPr>
            <a:r>
              <a:rPr b="0" baseline="0" cap="none" dirty="0" i="1" lang="en-US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Max. coastal resolution = 4 </a:t>
            </a:r>
            <a:r>
              <a:rPr b="0" baseline="0" cap="none" dirty="0" i="1" lang="en-US" smtClean="0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arc-min </a:t>
            </a:r>
            <a:r>
              <a:rPr b="0" baseline="0" cap="none" dirty="0" i="1" lang="en-US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(7.5 km</a:t>
            </a:r>
            <a:r>
              <a:rPr b="0" baseline="0" cap="none" dirty="0" i="1" lang="en-US" smtClean="0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)</a:t>
            </a:r>
          </a:p>
          <a:p>
            <a:pPr indent="-182880" lvl="0" marL="182880" marR="0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100000"/>
              <a:buFont charset="0" panose="020B0604020202020204" pitchFamily="34" typeface="Arial"/>
              <a:buChar char="•"/>
            </a:pPr>
            <a:r>
              <a:rPr dirty="0" i="1" lang="en-US" smtClean="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Forced by Global Forecast System (GFS) model winds</a:t>
            </a:r>
          </a:p>
          <a:p>
            <a:pPr indent="-182880" lvl="0" marL="182880" marR="0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100000"/>
              <a:buFont charset="0" panose="020B0604020202020204" pitchFamily="34" typeface="Arial"/>
              <a:buChar char="•"/>
            </a:pPr>
            <a:r>
              <a:rPr b="0" baseline="0" cap="none" dirty="0" i="1" lang="en-US" smtClean="0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Available 4 times a day, out to 180</a:t>
            </a:r>
            <a:r>
              <a:rPr b="0" cap="none" dirty="0" i="1" lang="en-US" smtClean="0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 h</a:t>
            </a:r>
            <a:endParaRPr b="0" baseline="0" cap="none" dirty="0" i="1" lang="en-US" strike="noStrike" u="none">
              <a:solidFill>
                <a:srgbClr val="FFFFFF"/>
              </a:solidFill>
              <a:uFillTx/>
              <a:latin charset="0" panose="020F0502020204030204" pitchFamily="34" typeface="Calibri"/>
              <a:ea typeface="Arial"/>
              <a:cs typeface="Arial"/>
              <a:sym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7" name="Shape 277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38201" y="1295400"/>
            <a:ext cx="3581398" cy="7620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algn="ctr" indent="0" lvl="0" marL="0" marR="0" rtl="0">
              <a:lnSpc>
                <a:spcPct val="85000"/>
              </a:lnSpc>
              <a:spcBef>
                <a:spcPts val="0"/>
              </a:spcBef>
              <a:buClr>
                <a:srgbClr val="FFFFCC"/>
              </a:buClr>
              <a:buSzPct val="25000"/>
              <a:buFont typeface="Arial"/>
              <a:buNone/>
            </a:pPr>
            <a:r>
              <a:rPr b="0" baseline="0" cap="none" dirty="0" i="0" lang="en-US" strike="noStrike" sz="2400" u="none">
                <a:solidFill>
                  <a:srgbClr val="FFFFCC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WAVEWATCH </a:t>
            </a:r>
            <a:r>
              <a:rPr b="0" baseline="0" cap="none" dirty="0" i="0" lang="en-US" smtClean="0" strike="noStrike" sz="2400" u="none">
                <a:solidFill>
                  <a:srgbClr val="FFFFCC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III</a:t>
            </a:r>
          </a:p>
          <a:p>
            <a:pPr algn="ctr" indent="0" lvl="0" marL="0" marR="0" rtl="0">
              <a:lnSpc>
                <a:spcPct val="85000"/>
              </a:lnSpc>
              <a:spcBef>
                <a:spcPts val="0"/>
              </a:spcBef>
              <a:buClr>
                <a:srgbClr val="FFFFCC"/>
              </a:buClr>
              <a:buSzPct val="25000"/>
              <a:buFont typeface="Arial"/>
              <a:buNone/>
            </a:pPr>
            <a:r>
              <a:rPr b="0" baseline="0" cap="none" dirty="0" i="0" lang="en-US" smtClean="0" strike="noStrike" sz="2400" u="none">
                <a:solidFill>
                  <a:srgbClr val="FFFFCC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global wave</a:t>
            </a:r>
            <a:r>
              <a:rPr b="0" cap="none" dirty="0" i="0" lang="en-US" smtClean="0" strike="noStrike" sz="2400" u="none">
                <a:solidFill>
                  <a:srgbClr val="FFFFCC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 model</a:t>
            </a:r>
            <a:endParaRPr b="0" baseline="0" cap="none" dirty="0" i="0" lang="en-US" strike="noStrike" sz="2400" u="none">
              <a:solidFill>
                <a:srgbClr val="FFFFCC"/>
              </a:solidFill>
              <a:uFillTx/>
              <a:latin charset="0" panose="020F0502020204030204" pitchFamily="34" typeface="Calibri"/>
              <a:ea typeface="Arial"/>
              <a:cs typeface="Arial"/>
              <a:sym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8" name="Shape 278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310188" y="1295400"/>
            <a:ext cx="3519103" cy="657722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algn="ctr" indent="0" lvl="0" marL="0" marR="0" rtl="0">
              <a:lnSpc>
                <a:spcPct val="85000"/>
              </a:lnSpc>
              <a:spcBef>
                <a:spcPts val="0"/>
              </a:spcBef>
              <a:spcAft>
                <a:spcPts val="960"/>
              </a:spcAft>
              <a:buClr>
                <a:srgbClr val="FFFFCC"/>
              </a:buClr>
              <a:buSzPct val="25000"/>
              <a:buFont typeface="Arial"/>
              <a:buNone/>
            </a:pPr>
            <a:r>
              <a:rPr b="0" baseline="0" cap="none" dirty="0" i="0" lang="en-US" strike="noStrike" sz="2400" u="none">
                <a:solidFill>
                  <a:srgbClr val="FFFFCC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Nearshore </a:t>
            </a:r>
            <a:r>
              <a:rPr dirty="0" lang="en-US" smtClean="0" sz="2400">
                <a:solidFill>
                  <a:srgbClr val="FFFFCC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Wave Prediction System (NWPS)</a:t>
            </a:r>
            <a:endParaRPr b="0" baseline="0" cap="none" dirty="0" i="0" lang="en-US" strike="noStrike" sz="2400" u="none">
              <a:solidFill>
                <a:srgbClr val="FFFFCC"/>
              </a:solidFill>
              <a:uFillTx/>
              <a:latin charset="0" panose="020F0502020204030204" pitchFamily="34" typeface="Calibri"/>
              <a:ea typeface="Arial"/>
              <a:cs typeface="Arial"/>
              <a:sym typeface="Arial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79" name="Shape 279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243943" y="5071592"/>
            <a:ext cx="3900057" cy="1176807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indent="-182880" lvl="0" marL="285750" marR="0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100000"/>
              <a:buFont charset="0" panose="020B0604020202020204" pitchFamily="34" typeface="Arial"/>
              <a:buChar char="•"/>
            </a:pPr>
            <a:r>
              <a:rPr dirty="0" i="1" lang="en-US" smtClean="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R</a:t>
            </a:r>
            <a:r>
              <a:rPr b="0" baseline="0" cap="none" dirty="0" i="1" lang="en-US" smtClean="0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esolution = 1</a:t>
            </a:r>
            <a:r>
              <a:rPr dirty="0" i="1" lang="en-US" smtClean="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.85 km – 500 m</a:t>
            </a:r>
            <a:endParaRPr b="0" baseline="0" cap="none" dirty="0" i="1" lang="en-US" smtClean="0" strike="noStrike" u="none">
              <a:solidFill>
                <a:srgbClr val="FFFFFF"/>
              </a:solidFill>
              <a:uFillTx/>
              <a:latin charset="0" panose="020F0502020204030204" pitchFamily="34" typeface="Calibri"/>
              <a:ea typeface="Arial"/>
              <a:cs typeface="Arial"/>
              <a:sym typeface="Arial"/>
            </a:endParaRPr>
          </a:p>
          <a:p>
            <a:pPr indent="-182880" lvl="0" marL="285750" marR="0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100000"/>
              <a:buFont charset="0" panose="020B0604020202020204" pitchFamily="34" typeface="Arial"/>
              <a:buChar char="•"/>
            </a:pPr>
            <a:r>
              <a:rPr dirty="0" i="1" lang="en-US" smtClean="0">
                <a:solidFill>
                  <a:srgbClr val="FFFFFF"/>
                </a:solidFill>
                <a:uFillTx/>
                <a:latin charset="0" panose="020F0502020204030204" pitchFamily="34" typeface="Calibri"/>
              </a:rPr>
              <a:t>Forced by forecaster-developed wind fields, currents and water levels</a:t>
            </a:r>
          </a:p>
          <a:p>
            <a:pPr indent="-182880" lvl="0" marL="285750" marR="0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ct val="100000"/>
              <a:buFont charset="0" panose="020B0604020202020204" pitchFamily="34" typeface="Arial"/>
              <a:buChar char="•"/>
            </a:pPr>
            <a:r>
              <a:rPr b="0" baseline="0" cap="none" dirty="0" i="1" lang="en-US" smtClean="0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On-demand, out to 144</a:t>
            </a:r>
            <a:r>
              <a:rPr b="0" cap="none" dirty="0" i="1" lang="en-US" smtClean="0" strike="noStrike" u="none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 </a:t>
            </a:r>
            <a:r>
              <a:rPr dirty="0" i="1" lang="en-US">
                <a:solidFill>
                  <a:srgbClr val="FFFFFF"/>
                </a:solidFill>
                <a:uFillTx/>
                <a:latin charset="0" panose="020F0502020204030204" pitchFamily="34" typeface="Calibri"/>
                <a:ea typeface="Arial"/>
                <a:cs typeface="Arial"/>
                <a:sym typeface="Arial"/>
              </a:rPr>
              <a:t>h</a:t>
            </a:r>
            <a:endParaRPr b="0" baseline="0" cap="none" dirty="0" i="1" lang="en-US" strike="noStrike" u="none">
              <a:solidFill>
                <a:srgbClr val="FFFFFF"/>
              </a:solidFill>
              <a:uFillTx/>
              <a:latin charset="0" panose="020F0502020204030204" pitchFamily="34" typeface="Calibri"/>
              <a:ea typeface="Arial"/>
              <a:cs typeface="Arial"/>
              <a:sym typeface="Arial"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280" name="Shape 280"/>
          <p:cNvPicPr xmlns:c="http://schemas.openxmlformats.org/drawingml/2006/chart" xmlns:pic="http://schemas.openxmlformats.org/drawingml/2006/picture" xmlns:dgm="http://schemas.openxmlformats.org/drawingml/2006/diagram" preferRelativeResize="0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4"/>
          <a:srcRect b="5501" l="10376" r="9376" t="4167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420109" y="2057400"/>
            <a:ext cx="3409182" cy="2878138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82" name="Shape 28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61027" y="381000"/>
            <a:ext cx="7088745" cy="60300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t" anchorCtr="0" bIns="45700" lIns="91425" rIns="91425" tIns="45700">
            <a:noAutofit/>
          </a:bodyPr>
          <a:lstStyle/>
          <a:p>
            <a:pPr algn="l" indent="0" lvl="0" marL="0" marR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dirty="0" lang="en-US" smtClean="0" sz="3600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Global and coastal w</a:t>
            </a:r>
            <a:r>
              <a:rPr b="1" baseline="0" cap="none" dirty="0" i="0" lang="en-US" smtClean="0" strike="noStrike" sz="3600" u="none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ave</a:t>
            </a:r>
            <a:r>
              <a:rPr b="1" cap="none" dirty="0" i="0" lang="en-US" smtClean="0" strike="noStrike" sz="3600" u="none">
                <a:solidFill>
                  <a:srgbClr val="CCCCFF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typeface="Calibri"/>
                <a:ea typeface="Calibri"/>
                <a:cs typeface="Calibri"/>
                <a:sym typeface="Calibri"/>
              </a:rPr>
              <a:t> models</a:t>
            </a:r>
            <a:endParaRPr b="1" baseline="0" cap="none" dirty="0" i="0" lang="en-US" strike="noStrike" sz="3600" u="none">
              <a:solidFill>
                <a:srgbClr val="CCCCFF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TextBox 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uFillTx/>
              </a:rPr>
              <a:t>8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ransition spd="slow">
    <p:cut/>
  </p:transition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1" name="Rectangle 2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1524000" y="457200"/>
            <a:ext cx="7451725" cy="609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  <a:lvl2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2pPr>
            <a:lvl3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3pPr>
            <a:lvl4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4pPr>
            <a:lvl5pPr algn="l" eaLnBrk="0" fontAlgn="base" hangingPunct="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5pPr>
            <a:lvl6pPr algn="l" fontAlgn="base" marL="4572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6pPr>
            <a:lvl7pPr algn="l" fontAlgn="base" marL="9144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7pPr>
            <a:lvl8pPr algn="l" fontAlgn="base" marL="13716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8pPr>
            <a:lvl9pPr algn="l" fontAlgn="base" marL="1828800" rtl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b="1" sz="4400">
                <a:solidFill>
                  <a:srgbClr val="FFE881"/>
                </a:solidFill>
                <a:effectLst>
                  <a:outerShdw algn="tl" blurRad="38100" dir="2700000" dist="38100">
                    <a:srgbClr val="000000"/>
                  </a:outerShdw>
                </a:effectLst>
                <a:uFillTx/>
                <a:latin charset="0" pitchFamily="18" typeface="Times New Roman"/>
              </a:defRPr>
            </a:lvl9pPr>
          </a:lstStyle>
          <a:p>
            <a:pPr eaLnBrk="1" hangingPunct="1">
              <a:defRPr>
                <a:uFillTx/>
              </a:defRPr>
            </a:pPr>
            <a:r>
              <a:rPr dirty="0" lang="en-US" sz="3600">
                <a:solidFill>
                  <a:srgbClr val="CCCCFF"/>
                </a:solidFill>
                <a:uFillTx/>
                <a:latin charset="0" pitchFamily="34" typeface="Calibri"/>
              </a:rPr>
              <a:t>G</a:t>
            </a:r>
            <a:r>
              <a:rPr dirty="0" lang="en-US" smtClean="0" sz="3600">
                <a:solidFill>
                  <a:srgbClr val="CCCCFF"/>
                </a:solidFill>
                <a:uFillTx/>
                <a:latin charset="0" pitchFamily="34" typeface="Calibri"/>
              </a:rPr>
              <a:t>lobal WAVEWATCH III model</a:t>
            </a:r>
            <a:endParaRPr dirty="0" lang="en-US" smtClean="0" sz="3000">
              <a:solidFill>
                <a:srgbClr val="CCCCFF"/>
              </a:solidFill>
              <a:uFillTx/>
              <a:latin charset="0" pitchFamily="34" typeface="Calibri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2" name="TextBox 1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229600" y="6454560"/>
            <a:ext cx="4953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square">
            <a:spAutoFit/>
          </a:bodyPr>
          <a:lstStyle/>
          <a:p>
            <a:r>
              <a:rPr dirty="0" lang="en-US">
                <a:solidFill>
                  <a:srgbClr val="000000"/>
                </a:solidFill>
                <a:uFillTx/>
              </a:rPr>
              <a:t>9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4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81000" y="1524000"/>
            <a:ext cx="4078143" cy="466539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5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674466" y="1524000"/>
            <a:ext cx="4078143" cy="4665396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theme/theme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b="0" baseline="0" cap="none" i="0" kumimoji="0" lang="en-US" normalizeH="0" smtClean="0" strike="noStrike" sz="18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b="0" baseline="0" cap="none" i="0" kumimoji="0" lang="en-US" normalizeH="0" smtClean="0" strike="noStrike" sz="18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b="0" baseline="0" cap="none" i="0" kumimoji="0" lang="en-US" normalizeH="0" smtClean="0" strike="noStrike" sz="18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b="0" l="0" r="0" t="0"/>
          <a:pathLst/>
        </a:custGeom>
        <a:solidFill>
          <a:schemeClr val="accent1"/>
        </a:solidFill>
        <a:ln algn="ctr" cap="flat" cmpd="sng" w="9525">
          <a:solidFill>
            <a:schemeClr val="tx1"/>
          </a:solidFill>
          <a:prstDash val="solid"/>
          <a:round/>
          <a:headEnd len="med" type="none" w="med"/>
          <a:tailEnd len="med" type="none" w="med"/>
        </a:ln>
        <a:effectLst/>
      </a:spPr>
      <a:bodyPr anchor="t" anchorCtr="0" bIns="45720" compatLnSpc="1" lIns="91440" numCol="1" rIns="91440" tIns="45720" vert="horz" wrap="square">
        <a:prstTxWarp prst="textNoShape">
          <a:avLst/>
        </a:prstTxWarp>
      </a:bodyPr>
      <a:lstStyle>
        <a:defPPr algn="l" defTabSz="914400" eaLnBrk="0" fontAlgn="base" hangingPunct="0" indent="0" latinLnBrk="0" marL="0" marR="0" rtl="0">
          <a:lnSpc>
            <a:spcPct val="100000"/>
          </a:lnSpc>
          <a:spcBef>
            <a:spcPct val="0"/>
          </a:spcBef>
          <a:spcAft>
            <a:spcPct val="0"/>
          </a:spcAft>
          <a:buFontTx/>
          <a:buNone/>
          <a:defRPr b="0" baseline="0" cap="none" i="0" kumimoji="0" lang="en-US" normalizeH="0" smtClean="0" strike="noStrike" sz="1800" u="none">
            <a:ln>
              <a:noFill/>
            </a:ln>
            <a:solidFill>
              <a:schemeClr val="tx1"/>
            </a:solidFill>
            <a:effectLst/>
            <a:uFillTx/>
            <a:latin charset="0" typeface="Arial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accent1="accent1" accent2="accent2" accent3="accent3" accent4="accent4" accent5="accent5" accent6="accent6" bg1="lt1" bg2="lt2" folHlink="folHlink" hlink="hlink" tx1="dk1" tx2="dk2"/>
    </a:extraClrScheme>
  </a:extraClrSchemeLst>
</a:theme>
</file>

<file path=ppt/theme/theme3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5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4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16813</TotalTime>
  <Words>608</Words>
  <Application>Microsoft Office PowerPoint</Application>
  <PresentationFormat>On-screen Show (4:3)</PresentationFormat>
  <Paragraphs>130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ＭＳ Ｐゴシック</vt:lpstr>
      <vt:lpstr>Arial</vt:lpstr>
      <vt:lpstr>Arial Black</vt:lpstr>
      <vt:lpstr>Calibri</vt:lpstr>
      <vt:lpstr>CaslonOpnface BT</vt:lpstr>
      <vt:lpstr>Tahoma</vt:lpstr>
      <vt:lpstr>Times New Roman</vt:lpstr>
      <vt:lpstr>Wingdings</vt:lpstr>
      <vt:lpstr>noaa</vt:lpstr>
      <vt:lpstr>1_noaa</vt:lpstr>
      <vt:lpstr>5_noaa</vt:lpstr>
      <vt:lpstr>PowerPoint Presentation</vt:lpstr>
      <vt:lpstr>PowerPoint Presentation</vt:lpstr>
      <vt:lpstr> Weather data types and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J. Van der Westhuysen</dc:creator>
  <cp:lastModifiedBy>Christina Fandel</cp:lastModifiedBy>
  <cp:revision>187</cp:revision>
  <dcterms:created xsi:type="dcterms:W3CDTF">2014-08-20T19:13:01Z</dcterms:created>
  <dcterms:modified xsi:type="dcterms:W3CDTF">2017-09-29T16:55:05Z</dcterms:modified>
</cp:coreProperties>
</file>