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90" r:id="rId3"/>
    <p:sldId id="330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31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8FC5"/>
    <a:srgbClr val="FF8633"/>
    <a:srgbClr val="FF6600"/>
    <a:srgbClr val="7CA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70943" autoAdjust="0"/>
  </p:normalViewPr>
  <p:slideViewPr>
    <p:cSldViewPr>
      <p:cViewPr varScale="1">
        <p:scale>
          <a:sx n="81" d="100"/>
          <a:sy n="81" d="100"/>
        </p:scale>
        <p:origin x="24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1752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3B04-E4D2-4F66-9959-1636043FE25D}" type="datetimeFigureOut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3B2FB0-5BB5-44CC-947A-F37EA7A44A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A957F4-265A-4616-A9F2-BA7E9DF18BA2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065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862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20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65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893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A4FAC6-5687-4273-9DF0-4FA724FF5457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69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8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29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en-US" dirty="0"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05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291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22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27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18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B2FB0-5BB5-44CC-947A-F37EA7A44A9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53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1D362-1311-4CCA-86DA-FAEEABF6A36E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599A9-0576-46C7-BB57-2FF9F56D3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3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1FB0-702A-4A0A-9B9F-0554148703B8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5C830-FFAA-406D-A47F-8C39E98D0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88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2A1E1-D3A5-4A6A-AB77-026414195567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EF21E-C3E9-4211-9EDD-8AA893C0F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72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62713"/>
            <a:ext cx="9144000" cy="3952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6019800" y="6473825"/>
            <a:ext cx="2819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spc="300" dirty="0">
                <a:solidFill>
                  <a:schemeClr val="bg1"/>
                </a:solidFill>
                <a:latin typeface="+mn-lt"/>
                <a:cs typeface="Arial" charset="0"/>
              </a:rPr>
              <a:t>oceanservice.noaa.gov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62000" y="6457950"/>
            <a:ext cx="3352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smtClean="0">
                <a:solidFill>
                  <a:schemeClr val="bg1"/>
                </a:solidFill>
              </a:rPr>
              <a:t>NATIONAL </a:t>
            </a:r>
            <a:r>
              <a:rPr lang="en-US" altLang="en-US" sz="1600" smtClean="0">
                <a:solidFill>
                  <a:srgbClr val="376092"/>
                </a:solidFill>
              </a:rPr>
              <a:t>OCEAN</a:t>
            </a:r>
            <a:r>
              <a:rPr lang="en-US" altLang="en-US" sz="1600" smtClean="0">
                <a:solidFill>
                  <a:schemeClr val="bg1"/>
                </a:solidFill>
              </a:rPr>
              <a:t> SERVICE</a:t>
            </a:r>
          </a:p>
        </p:txBody>
      </p:sp>
      <p:pic>
        <p:nvPicPr>
          <p:cNvPr id="7" name="Picture 9" descr="\\aamb-s-clust01\shared_data\MB6\CCSB\_GRAPHICS\NOAA_logos\NOAA seal - ultra high quality - comple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601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ADFAE-FE06-40B5-8303-5E230FCCD847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1ED81-B142-462A-82A8-DEFC0359D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95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B55B2-6C6E-4818-BC4B-5D79A8BF6FC3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292CB-530A-4B5B-9530-F164BF2A3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6A382-1838-46EB-A2AE-86DCAD988014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80797-5DFE-4BF2-BC6C-2CC56578B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11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0B15-3AE2-4148-95B3-92C911A887BD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F3F64-90DE-40FD-8AE5-393F35512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95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B42F7-457D-48C4-9A85-AFA3CEFA065B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612A1-FD0D-4BAC-AEFD-9F758FE80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51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4904F-78D8-47C0-B966-B1EB822F1FD4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22D37-DBA1-4658-8394-C5B606366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80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D32D-9D06-4C69-8FA2-ABFE3B93E51B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C3B4-9AA4-4DA3-8C5E-92A939A510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0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041BD-5725-4533-B994-281E6CE39B8F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65350-27F2-4D4D-AF93-7A381F5B6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80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2DFA4B-B3F5-452B-BC4D-CDA671A5A3E1}" type="datetime1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C781C9F-136B-4BB9-B8D5-0E6483F04D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376092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37609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3760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s.ioos.u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7620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spc="600" dirty="0" smtClean="0">
                <a:solidFill>
                  <a:schemeClr val="tx2"/>
                </a:solidFill>
                <a:latin typeface="+mn-lt"/>
                <a:cs typeface="+mn-cs"/>
              </a:rPr>
              <a:t>National Operational Coastal Modeling Program</a:t>
            </a:r>
            <a:endParaRPr lang="en-US" sz="4800" spc="6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92275"/>
            <a:ext cx="9144000" cy="32607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076" name="TextBox 12"/>
          <p:cNvSpPr txBox="1">
            <a:spLocks noChangeArrowheads="1"/>
          </p:cNvSpPr>
          <p:nvPr/>
        </p:nvSpPr>
        <p:spPr bwMode="auto">
          <a:xfrm>
            <a:off x="0" y="54102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Paul Bradley (CO-OPS) &amp; Ed Myers (Coast Survey Development Lab)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NOAA Industry Day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October 5, 2017</a:t>
            </a:r>
            <a:endParaRPr lang="en-US" altLang="en-US" sz="2000" dirty="0">
              <a:solidFill>
                <a:schemeClr val="tx2"/>
              </a:solidFill>
            </a:endParaRPr>
          </a:p>
        </p:txBody>
      </p:sp>
      <p:pic>
        <p:nvPicPr>
          <p:cNvPr id="3077" name="Picture 2" descr="http://oceanservice.noaa.gov/gallery/219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1162" r="4372" b="45174"/>
          <a:stretch>
            <a:fillRect/>
          </a:stretch>
        </p:blipFill>
        <p:spPr bwMode="auto">
          <a:xfrm>
            <a:off x="0" y="1900238"/>
            <a:ext cx="9144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\\aamb-s-clust01\shared_data\MB6\CCSB\_GRAPHICS\NOAA_logos\NOAA seal - ultra high quality - comple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1463" y="1547813"/>
            <a:ext cx="981075" cy="981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How to Access Model Products</a:t>
            </a:r>
            <a:br>
              <a:rPr lang="en-US" altLang="en-US" dirty="0"/>
            </a:br>
            <a:r>
              <a:rPr lang="en-US" altLang="en-US" sz="2000" dirty="0" smtClean="0">
                <a:solidFill>
                  <a:srgbClr val="00B0F0"/>
                </a:solidFill>
              </a:rPr>
              <a:t>https</a:t>
            </a:r>
            <a:r>
              <a:rPr lang="en-US" altLang="en-US" sz="2000" dirty="0">
                <a:solidFill>
                  <a:srgbClr val="00B0F0"/>
                </a:solidFill>
              </a:rPr>
              <a:t>://tidesandcurrents.noaa.gov/models.html</a:t>
            </a:r>
            <a:endParaRPr lang="en-US" altLang="en-US" sz="2000" dirty="0" smtClean="0">
              <a:solidFill>
                <a:srgbClr val="00B0F0"/>
              </a:solidFill>
            </a:endParaRPr>
          </a:p>
        </p:txBody>
      </p:sp>
      <p:pic>
        <p:nvPicPr>
          <p:cNvPr id="5" name="Shape 24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0" y="1295400"/>
            <a:ext cx="8957902" cy="43376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8A3BB4-29B3-4743-BD45-35E9FC8C1DD1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10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2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OFS Data via Web Services</a:t>
            </a:r>
            <a:br>
              <a:rPr lang="en-US" altLang="en-US" dirty="0"/>
            </a:br>
            <a:r>
              <a:rPr lang="en-US" altLang="en-US" sz="2000" dirty="0">
                <a:solidFill>
                  <a:srgbClr val="00B0F0"/>
                </a:solidFill>
              </a:rPr>
              <a:t>https://opendap.co-ops.nos.noaa.gov/</a:t>
            </a:r>
            <a:endParaRPr lang="en-US" altLang="en-US" sz="2000" dirty="0" smtClean="0">
              <a:solidFill>
                <a:srgbClr val="00B0F0"/>
              </a:solidFill>
            </a:endParaRPr>
          </a:p>
        </p:txBody>
      </p:sp>
      <p:pic>
        <p:nvPicPr>
          <p:cNvPr id="5" name="Shape 257"/>
          <p:cNvPicPr preferRelativeResize="0"/>
          <p:nvPr/>
        </p:nvPicPr>
        <p:blipFill rotWithShape="1">
          <a:blip r:embed="rId3">
            <a:alphaModFix/>
          </a:blip>
          <a:srcRect b="11520"/>
          <a:stretch/>
        </p:blipFill>
        <p:spPr>
          <a:xfrm>
            <a:off x="914400" y="1151238"/>
            <a:ext cx="7315200" cy="52495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479440-0630-49C3-BEA2-6B3B7F78C96E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11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6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OFS Data via Web Services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99" y="914400"/>
            <a:ext cx="5601202" cy="5436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5562600"/>
            <a:ext cx="487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How would you prefer to access the model data?</a:t>
            </a:r>
            <a:endParaRPr lang="en-US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DA8CBA-482D-4DEF-A274-19970EAF99AA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12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0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IOOS Environmental Data Server Model Viewer</a:t>
            </a:r>
            <a:endParaRPr lang="en-US" altLang="en-US" dirty="0" smtClean="0"/>
          </a:p>
        </p:txBody>
      </p:sp>
      <p:pic>
        <p:nvPicPr>
          <p:cNvPr id="5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3108"/>
            <a:ext cx="8839201" cy="43446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74"/>
          <p:cNvSpPr txBox="1">
            <a:spLocks/>
          </p:cNvSpPr>
          <p:nvPr/>
        </p:nvSpPr>
        <p:spPr bwMode="auto">
          <a:xfrm>
            <a:off x="691895" y="5316700"/>
            <a:ext cx="6089905" cy="10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IOOS aggregates models – </a:t>
            </a: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https://eds.ioos.us/#</a:t>
            </a:r>
          </a:p>
          <a:p>
            <a:pPr algn="l">
              <a:spcBef>
                <a:spcPts val="560"/>
              </a:spcBef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How do you want to see the data?</a:t>
            </a:r>
          </a:p>
          <a:p>
            <a:pPr algn="l">
              <a:spcBef>
                <a:spcPts val="560"/>
              </a:spcBef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How could these models be best used for navigation?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190F21-3CDA-4606-860D-B7C4A3898885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13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1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How to Access Model Output – </a:t>
            </a:r>
            <a:r>
              <a:rPr lang="en-US" altLang="en-US" dirty="0" err="1"/>
              <a:t>nowCOAST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000" dirty="0">
                <a:solidFill>
                  <a:srgbClr val="00B0F0"/>
                </a:solidFill>
              </a:rPr>
              <a:t>https://nowcoast.noaa.gov</a:t>
            </a:r>
            <a:endParaRPr lang="en-US" altLang="en-US" sz="2000" dirty="0" smtClean="0">
              <a:solidFill>
                <a:srgbClr val="00B0F0"/>
              </a:solidFill>
            </a:endParaRPr>
          </a:p>
        </p:txBody>
      </p:sp>
      <p:pic>
        <p:nvPicPr>
          <p:cNvPr id="5" name="Shape 280"/>
          <p:cNvPicPr preferRelativeResize="0"/>
          <p:nvPr/>
        </p:nvPicPr>
        <p:blipFill rotWithShape="1">
          <a:blip r:embed="rId3">
            <a:alphaModFix/>
          </a:blip>
          <a:srcRect t="20204"/>
          <a:stretch/>
        </p:blipFill>
        <p:spPr>
          <a:xfrm>
            <a:off x="152400" y="1219200"/>
            <a:ext cx="8839200" cy="48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886BB1-BF32-4956-9B60-CD59C62F2182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14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1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81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12800"/>
            <a:ext cx="3962400" cy="5649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191000" y="1114425"/>
            <a:ext cx="46482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en-US" sz="2400" dirty="0" smtClean="0">
                <a:solidFill>
                  <a:schemeClr val="tx2"/>
                </a:solidFill>
                <a:latin typeface="+mj-lt"/>
              </a:rPr>
              <a:t>Paul.Bradley@noaa.gov; </a:t>
            </a:r>
          </a:p>
          <a:p>
            <a:pPr algn="l">
              <a:defRPr/>
            </a:pPr>
            <a:r>
              <a:rPr lang="en-US" altLang="en-US" sz="2400" dirty="0" smtClean="0">
                <a:solidFill>
                  <a:schemeClr val="tx2"/>
                </a:solidFill>
                <a:latin typeface="+mj-lt"/>
              </a:rPr>
              <a:t>(240) 533-0582</a:t>
            </a:r>
          </a:p>
          <a:p>
            <a:pPr algn="l">
              <a:defRPr/>
            </a:pPr>
            <a:r>
              <a:rPr lang="en-US" altLang="en-US" sz="2400" dirty="0" smtClean="0">
                <a:solidFill>
                  <a:schemeClr val="tx2"/>
                </a:solidFill>
                <a:latin typeface="+mj-lt"/>
              </a:rPr>
              <a:t>Edward.myers@noaa.gov;</a:t>
            </a:r>
          </a:p>
          <a:p>
            <a:pPr algn="l">
              <a:defRPr/>
            </a:pPr>
            <a:r>
              <a:rPr lang="en-US" altLang="en-US" sz="2400" dirty="0">
                <a:solidFill>
                  <a:schemeClr val="tx2"/>
                </a:solidFill>
                <a:latin typeface="+mj-lt"/>
              </a:rPr>
              <a:t>(240) </a:t>
            </a:r>
            <a:r>
              <a:rPr lang="en-US" altLang="en-US" sz="2400" dirty="0" smtClean="0">
                <a:solidFill>
                  <a:schemeClr val="tx2"/>
                </a:solidFill>
                <a:latin typeface="+mj-lt"/>
              </a:rPr>
              <a:t>847-8256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1004888"/>
            <a:ext cx="35814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chemeClr val="tx2"/>
                </a:solidFill>
                <a:latin typeface="+mj-lt"/>
              </a:rPr>
              <a:t>Where </a:t>
            </a: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are models most needed?</a:t>
            </a:r>
          </a:p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Which parameters are most useful?</a:t>
            </a:r>
          </a:p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How would you prefer to get the model output?</a:t>
            </a:r>
          </a:p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Are you more interested in model products (i.e., visualizations) or do you just want the raw data?</a:t>
            </a:r>
          </a:p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How frequently would you want the model updated?</a:t>
            </a:r>
          </a:p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What resolution is needed?</a:t>
            </a:r>
          </a:p>
          <a:p>
            <a:pPr marL="395288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+mj-lt"/>
              </a:rPr>
              <a:t>How much uncertainty in the predictions can be accepted</a:t>
            </a:r>
            <a:r>
              <a:rPr lang="en-US" altLang="en-US" sz="2000" dirty="0" smtClean="0">
                <a:solidFill>
                  <a:schemeClr val="tx2"/>
                </a:solidFill>
                <a:latin typeface="+mj-lt"/>
              </a:rPr>
              <a:t>?</a:t>
            </a:r>
            <a:r>
              <a:rPr lang="en-US" altLang="en-US" sz="1800" dirty="0" smtClean="0">
                <a:solidFill>
                  <a:schemeClr val="tx2"/>
                </a:solidFill>
              </a:rPr>
              <a:t> </a:t>
            </a:r>
          </a:p>
          <a:p>
            <a:pPr marL="519112" lvl="1" indent="-285750" algn="l"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schemeClr val="tx2"/>
              </a:solidFill>
              <a:latin typeface="+mj-lt"/>
            </a:endParaRP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altLang="en-US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700" y="100452"/>
            <a:ext cx="78486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400" b="1" spc="300" dirty="0" smtClean="0">
                <a:solidFill>
                  <a:schemeClr val="bg1"/>
                </a:solidFill>
                <a:latin typeface="+mj-lt"/>
                <a:cs typeface="Arial" charset="0"/>
              </a:rPr>
              <a:t>We’d Like to Hear from You!</a:t>
            </a:r>
            <a:endParaRPr lang="en-US" sz="3400" b="1" spc="3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462713"/>
            <a:ext cx="9144000" cy="3952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67400" y="6473825"/>
            <a:ext cx="2819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spc="300" dirty="0">
                <a:solidFill>
                  <a:schemeClr val="bg1"/>
                </a:solidFill>
                <a:latin typeface="+mn-lt"/>
                <a:cs typeface="Arial" charset="0"/>
              </a:rPr>
              <a:t>oceanservice.noaa.gov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6457950"/>
            <a:ext cx="3352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 charset="0"/>
              </a:rPr>
              <a:t>NATIONAL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OCEAN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 charset="0"/>
              </a:rPr>
              <a:t> SERVICE</a:t>
            </a:r>
          </a:p>
        </p:txBody>
      </p:sp>
      <p:pic>
        <p:nvPicPr>
          <p:cNvPr id="9227" name="Picture 6" descr="\\aamb-s-clust01\shared_data\MB6\CCSB\_GRAPHICS\NOAA_logos\NOAA seal - ultra high quality - comple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601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38ACB6-7F85-485D-B13C-77E45C9DF1FA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15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  <p:pic>
        <p:nvPicPr>
          <p:cNvPr id="18434" name="Picture 2" descr="https://aamboceanservice.blob.core.windows.net/oceanservice-prod/gallery/104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21544"/>
            <a:ext cx="5181600" cy="32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Why is Coastal Modeling Important?</a:t>
            </a:r>
          </a:p>
        </p:txBody>
      </p:sp>
      <p:pic>
        <p:nvPicPr>
          <p:cNvPr id="6" name="Shape 160" descr="Land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150" y="3694750"/>
            <a:ext cx="3242100" cy="26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61" descr="PORTS graphic including a ship, water level gage, current meter and data collection platform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848791"/>
            <a:ext cx="3805237" cy="295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62"/>
          <p:cNvPicPr preferRelativeResize="0"/>
          <p:nvPr/>
        </p:nvPicPr>
        <p:blipFill rotWithShape="1">
          <a:blip r:embed="rId5">
            <a:alphaModFix/>
          </a:blip>
          <a:srcRect b="4177"/>
          <a:stretch/>
        </p:blipFill>
        <p:spPr>
          <a:xfrm>
            <a:off x="4719636" y="848801"/>
            <a:ext cx="3814039" cy="27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63"/>
          <p:cNvPicPr preferRelativeResize="0"/>
          <p:nvPr/>
        </p:nvPicPr>
        <p:blipFill rotWithShape="1">
          <a:blip r:embed="rId6">
            <a:alphaModFix/>
          </a:blip>
          <a:srcRect t="17211"/>
          <a:stretch/>
        </p:blipFill>
        <p:spPr>
          <a:xfrm>
            <a:off x="685800" y="4008613"/>
            <a:ext cx="3805224" cy="234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78E72B-3040-4722-A6C6-6A12E47409D3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2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NOS Operational Forecast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799" y="914400"/>
            <a:ext cx="45876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Network of 13 Operational </a:t>
            </a:r>
            <a:r>
              <a:rPr lang="en-US" sz="2100" dirty="0" err="1" smtClean="0"/>
              <a:t>Nowcast</a:t>
            </a:r>
            <a:r>
              <a:rPr lang="en-US" sz="2100" dirty="0" smtClean="0"/>
              <a:t> and Forecast Hydrodynamic Model Systems:</a:t>
            </a:r>
          </a:p>
          <a:p>
            <a:endParaRPr lang="en-US" sz="2100" dirty="0" smtClean="0"/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Chesapeake Bay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Delaware Bay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New York/New Jersey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St. John’s River, FL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Tampa Bay, FL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Northern Gulf of Mexico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San Francisco, CA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Columbia River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Lake Erie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Lake Huron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Lake Michigan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Lake Ontario</a:t>
            </a:r>
          </a:p>
          <a:p>
            <a:pPr marL="519113" indent="-285750">
              <a:buFont typeface="Arial" panose="020B0604020202020204" pitchFamily="34" charset="0"/>
              <a:buChar char="•"/>
            </a:pPr>
            <a:r>
              <a:rPr lang="en-US" sz="2100" dirty="0" smtClean="0"/>
              <a:t>Lake Superior</a:t>
            </a:r>
            <a:endParaRPr lang="en-US" sz="2100" dirty="0"/>
          </a:p>
        </p:txBody>
      </p:sp>
      <p:sp>
        <p:nvSpPr>
          <p:cNvPr id="5" name="Shape 170"/>
          <p:cNvSpPr txBox="1"/>
          <p:nvPr/>
        </p:nvSpPr>
        <p:spPr>
          <a:xfrm>
            <a:off x="5776912" y="6215100"/>
            <a:ext cx="3443400" cy="2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ct val="25000"/>
              <a:buFont typeface="Calibri"/>
              <a:buNone/>
            </a:pPr>
            <a:r>
              <a:rPr lang="en-US" sz="1100" b="0" i="0" u="none" dirty="0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http://tidesandcurrents.noaa.gov/ofs/cbofs/cbofs.html</a:t>
            </a:r>
          </a:p>
        </p:txBody>
      </p:sp>
      <p:pic>
        <p:nvPicPr>
          <p:cNvPr id="6" name="Shape 171" descr="chesbay_of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838200"/>
            <a:ext cx="3901925" cy="5376900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709"/>
              </a:srgbClr>
            </a:outerShdw>
          </a:effectLst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D88B9A-F29B-4C0A-AE41-5EF7B59E46DA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3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2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Current and Projected OFS Model Coverage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2" y="838200"/>
            <a:ext cx="8857117" cy="5109875"/>
          </a:xfrm>
          <a:prstGeom prst="rect">
            <a:avLst/>
          </a:prstGeom>
        </p:spPr>
      </p:pic>
      <p:sp>
        <p:nvSpPr>
          <p:cNvPr id="11" name="Shape 183"/>
          <p:cNvSpPr txBox="1"/>
          <p:nvPr/>
        </p:nvSpPr>
        <p:spPr>
          <a:xfrm>
            <a:off x="1787303" y="5867400"/>
            <a:ext cx="55572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560"/>
              </a:spcBef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Where are models most needed?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813EC36-1FCC-46A9-9A72-6A8779BDFFB5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4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3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altLang="en-US" dirty="0" smtClean="0"/>
              <a:t>Model Grid Example: Integrated Northern Gulf OFS</a:t>
            </a:r>
          </a:p>
        </p:txBody>
      </p:sp>
      <p:pic>
        <p:nvPicPr>
          <p:cNvPr id="5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99" y="1132381"/>
            <a:ext cx="6198327" cy="45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2"/>
          <p:cNvSpPr txBox="1"/>
          <p:nvPr/>
        </p:nvSpPr>
        <p:spPr>
          <a:xfrm>
            <a:off x="6325475" y="1009156"/>
            <a:ext cx="2755800" cy="45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  <a:buChar char="●"/>
            </a:pPr>
            <a:r>
              <a:rPr lang="en-US" dirty="0"/>
              <a:t>Integrates 3 grids into a single grid domain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330200" rtl="0">
              <a:spcBef>
                <a:spcPts val="0"/>
              </a:spcBef>
              <a:buSzPct val="100000"/>
              <a:buChar char="●"/>
            </a:pPr>
            <a:r>
              <a:rPr lang="en-US" dirty="0"/>
              <a:t>Resolves bays and extends up Mississippi River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330200">
              <a:spcBef>
                <a:spcPts val="0"/>
              </a:spcBef>
              <a:buSzPct val="100000"/>
              <a:buChar char="●"/>
            </a:pPr>
            <a:r>
              <a:rPr lang="en-US" dirty="0"/>
              <a:t>Extends down along coast of Mexico to capture HAB dynamics</a:t>
            </a:r>
          </a:p>
        </p:txBody>
      </p:sp>
      <p:pic>
        <p:nvPicPr>
          <p:cNvPr id="7" name="Shape 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6655" y="3641982"/>
            <a:ext cx="2837693" cy="260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232" y="3342868"/>
            <a:ext cx="1783180" cy="290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012" y="3962400"/>
            <a:ext cx="2444700" cy="234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196"/>
          <p:cNvCxnSpPr/>
          <p:nvPr/>
        </p:nvCxnSpPr>
        <p:spPr>
          <a:xfrm>
            <a:off x="4266825" y="2118181"/>
            <a:ext cx="276600" cy="12438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1" name="Shape 197"/>
          <p:cNvCxnSpPr/>
          <p:nvPr/>
        </p:nvCxnSpPr>
        <p:spPr>
          <a:xfrm>
            <a:off x="1072232" y="2709374"/>
            <a:ext cx="396000" cy="12573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" name="Shape 198"/>
          <p:cNvCxnSpPr/>
          <p:nvPr/>
        </p:nvCxnSpPr>
        <p:spPr>
          <a:xfrm>
            <a:off x="4543432" y="2118174"/>
            <a:ext cx="1450800" cy="12957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3" name="Shape 199"/>
          <p:cNvSpPr txBox="1"/>
          <p:nvPr/>
        </p:nvSpPr>
        <p:spPr>
          <a:xfrm rot="-2141562">
            <a:off x="49899" y="1742113"/>
            <a:ext cx="1340503" cy="7476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b="1"/>
              <a:t>Northwest Gulf OFS</a:t>
            </a:r>
          </a:p>
        </p:txBody>
      </p:sp>
      <p:sp>
        <p:nvSpPr>
          <p:cNvPr id="14" name="Shape 200"/>
          <p:cNvSpPr txBox="1"/>
          <p:nvPr/>
        </p:nvSpPr>
        <p:spPr>
          <a:xfrm rot="-233318">
            <a:off x="1502095" y="1036903"/>
            <a:ext cx="1150148" cy="747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/>
              <a:t>Galveston Bay OFS</a:t>
            </a:r>
          </a:p>
        </p:txBody>
      </p:sp>
      <p:sp>
        <p:nvSpPr>
          <p:cNvPr id="15" name="Shape 201"/>
          <p:cNvSpPr txBox="1"/>
          <p:nvPr/>
        </p:nvSpPr>
        <p:spPr>
          <a:xfrm>
            <a:off x="4069800" y="762000"/>
            <a:ext cx="1340400" cy="74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 dirty="0"/>
              <a:t>Northeast Gulf OFS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E73B83-1269-4A70-99DE-6D91A91FABC6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5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5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NOAA Operational Coastal Modeling Program</a:t>
            </a:r>
          </a:p>
        </p:txBody>
      </p:sp>
      <p:pic>
        <p:nvPicPr>
          <p:cNvPr id="5" name="Shape 208" descr="Land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1797050"/>
            <a:ext cx="5943600" cy="46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600" y="914400"/>
            <a:ext cx="8686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 national network of operational hydrodynamic models providing </a:t>
            </a:r>
            <a:r>
              <a:rPr lang="en-US" sz="2600" dirty="0" err="1" smtClean="0"/>
              <a:t>nowcasts</a:t>
            </a:r>
            <a:r>
              <a:rPr lang="en-US" sz="2600" dirty="0" smtClean="0"/>
              <a:t> and short-term (2 -5 day) forecasts of:</a:t>
            </a:r>
          </a:p>
          <a:p>
            <a:endParaRPr lang="en-US" sz="2200" dirty="0"/>
          </a:p>
          <a:p>
            <a:pPr marL="568325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Water levels</a:t>
            </a:r>
          </a:p>
          <a:p>
            <a:pPr marL="568325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Currents</a:t>
            </a:r>
          </a:p>
          <a:p>
            <a:pPr marL="568325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Salinity</a:t>
            </a:r>
          </a:p>
          <a:p>
            <a:pPr marL="568325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Temperature</a:t>
            </a:r>
          </a:p>
          <a:p>
            <a:pPr marL="225425"/>
            <a:endParaRPr lang="en-US" sz="2200" dirty="0" smtClean="0"/>
          </a:p>
          <a:p>
            <a:r>
              <a:rPr lang="en-US" sz="2200" dirty="0" smtClean="0"/>
              <a:t>Future developments:</a:t>
            </a:r>
          </a:p>
          <a:p>
            <a:endParaRPr lang="en-US" sz="2200" dirty="0"/>
          </a:p>
          <a:p>
            <a:pPr marL="568325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Waves</a:t>
            </a:r>
          </a:p>
          <a:p>
            <a:pPr marL="568325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Ice coverage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199768" y="5365759"/>
            <a:ext cx="2848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Which parameters are most useful?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4D197B6-36B4-4764-9BA6-32B14E51CE63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6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5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Examples of Output – Graphical </a:t>
            </a:r>
            <a:r>
              <a:rPr lang="en-US" altLang="en-US" dirty="0" smtClean="0"/>
              <a:t>Products</a:t>
            </a:r>
          </a:p>
        </p:txBody>
      </p:sp>
      <p:pic>
        <p:nvPicPr>
          <p:cNvPr id="5" name="Shape 216"/>
          <p:cNvPicPr preferRelativeResize="0"/>
          <p:nvPr/>
        </p:nvPicPr>
        <p:blipFill rotWithShape="1">
          <a:blip r:embed="rId3">
            <a:alphaModFix/>
          </a:blip>
          <a:srcRect t="12134"/>
          <a:stretch/>
        </p:blipFill>
        <p:spPr>
          <a:xfrm>
            <a:off x="152400" y="838200"/>
            <a:ext cx="8839201" cy="5496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6C780E-7170-4E10-A1BD-499628CECD83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7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0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/>
              <a:t>Tampa Bay Marine Channels Forecast</a:t>
            </a:r>
            <a:endParaRPr lang="en-US" altLang="en-US" dirty="0" smtClean="0"/>
          </a:p>
        </p:txBody>
      </p:sp>
      <p:pic>
        <p:nvPicPr>
          <p:cNvPr id="5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69" y="728701"/>
            <a:ext cx="7614662" cy="5627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3FC5D-8C03-47C1-AA4D-79DD29BFCBF6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8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42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/>
              <a:t>Tampa Bay Marine Channels Forecast</a:t>
            </a:r>
            <a:br>
              <a:rPr lang="en-US" altLang="en-US" dirty="0"/>
            </a:br>
            <a:r>
              <a:rPr lang="en-US" altLang="en-US" sz="2000" dirty="0">
                <a:solidFill>
                  <a:srgbClr val="00B0F0"/>
                </a:solidFill>
              </a:rPr>
              <a:t>https://tidesandcurrents.noaa.gov/ofs/tbofs/tbofs_mcf.html</a:t>
            </a:r>
            <a:endParaRPr lang="en-US" altLang="en-US" sz="2000" dirty="0" smtClean="0">
              <a:solidFill>
                <a:srgbClr val="00B0F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865750"/>
            <a:ext cx="8657100" cy="5590475"/>
            <a:chOff x="152400" y="865750"/>
            <a:chExt cx="8657100" cy="5590475"/>
          </a:xfrm>
        </p:grpSpPr>
        <p:pic>
          <p:nvPicPr>
            <p:cNvPr id="5" name="Shape 2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875025"/>
              <a:ext cx="3305577" cy="284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232"/>
            <p:cNvPicPr preferRelativeResize="0"/>
            <p:nvPr/>
          </p:nvPicPr>
          <p:blipFill rotWithShape="1">
            <a:blip r:embed="rId4">
              <a:alphaModFix/>
            </a:blip>
            <a:srcRect r="17307"/>
            <a:stretch/>
          </p:blipFill>
          <p:spPr>
            <a:xfrm>
              <a:off x="3457975" y="875025"/>
              <a:ext cx="2869800" cy="2841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233"/>
            <p:cNvSpPr txBox="1"/>
            <p:nvPr/>
          </p:nvSpPr>
          <p:spPr>
            <a:xfrm>
              <a:off x="1505875" y="972000"/>
              <a:ext cx="9975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r">
                <a:spcBef>
                  <a:spcPts val="0"/>
                </a:spcBef>
                <a:buNone/>
              </a:pPr>
              <a:r>
                <a:rPr lang="en-US"/>
                <a:t>Visibility</a:t>
              </a:r>
            </a:p>
          </p:txBody>
        </p:sp>
        <p:sp>
          <p:nvSpPr>
            <p:cNvPr id="8" name="Shape 234"/>
            <p:cNvSpPr txBox="1"/>
            <p:nvPr/>
          </p:nvSpPr>
          <p:spPr>
            <a:xfrm>
              <a:off x="3561050" y="920300"/>
              <a:ext cx="8571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/>
                <a:t>Winds</a:t>
              </a:r>
            </a:p>
          </p:txBody>
        </p:sp>
        <p:pic>
          <p:nvPicPr>
            <p:cNvPr id="9" name="Shape 2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250" y="3707900"/>
              <a:ext cx="3185375" cy="2748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2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01950" y="3848740"/>
              <a:ext cx="3023400" cy="26074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Shape 237"/>
            <p:cNvSpPr txBox="1"/>
            <p:nvPr/>
          </p:nvSpPr>
          <p:spPr>
            <a:xfrm>
              <a:off x="790838" y="3760650"/>
              <a:ext cx="20622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r" rtl="0">
                <a:spcBef>
                  <a:spcPts val="0"/>
                </a:spcBef>
                <a:buNone/>
              </a:pPr>
              <a:r>
                <a:rPr lang="en-US"/>
                <a:t>Waves (period)</a:t>
              </a:r>
            </a:p>
          </p:txBody>
        </p:sp>
        <p:sp>
          <p:nvSpPr>
            <p:cNvPr id="12" name="Shape 238"/>
            <p:cNvSpPr txBox="1"/>
            <p:nvPr/>
          </p:nvSpPr>
          <p:spPr>
            <a:xfrm>
              <a:off x="4546050" y="4026900"/>
              <a:ext cx="14181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r" rtl="0">
                <a:spcBef>
                  <a:spcPts val="0"/>
                </a:spcBef>
                <a:buNone/>
              </a:pPr>
              <a:r>
                <a:rPr lang="en-US" dirty="0"/>
                <a:t>Waves (height)</a:t>
              </a:r>
            </a:p>
          </p:txBody>
        </p:sp>
        <p:pic>
          <p:nvPicPr>
            <p:cNvPr id="13" name="Shape 2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12675" y="3712769"/>
              <a:ext cx="2062200" cy="2738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24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25337" y="865750"/>
              <a:ext cx="2182775" cy="286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Shape 241"/>
            <p:cNvSpPr txBox="1"/>
            <p:nvPr/>
          </p:nvSpPr>
          <p:spPr>
            <a:xfrm>
              <a:off x="7391400" y="875025"/>
              <a:ext cx="14181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dirty="0"/>
                <a:t>Water Level</a:t>
              </a:r>
            </a:p>
          </p:txBody>
        </p:sp>
        <p:sp>
          <p:nvSpPr>
            <p:cNvPr id="16" name="Shape 242"/>
            <p:cNvSpPr txBox="1"/>
            <p:nvPr/>
          </p:nvSpPr>
          <p:spPr>
            <a:xfrm>
              <a:off x="6664725" y="3760650"/>
              <a:ext cx="14181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-US"/>
                <a:t>Currents</a:t>
              </a:r>
            </a:p>
          </p:txBody>
        </p:sp>
      </p:grp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8686800" y="64738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376092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37609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6578FB-450D-4B03-89E2-2A943230DF4D}" type="slidenum">
              <a:rPr lang="en-US" altLang="en-US" sz="1400" smtClean="0">
                <a:solidFill>
                  <a:srgbClr val="004D86"/>
                </a:solidFill>
                <a:latin typeface="Arial" panose="020B0604020202020204" pitchFamily="34" charset="0"/>
              </a:rPr>
              <a:t>9</a:t>
            </a:fld>
            <a:endParaRPr lang="en-US" altLang="en-US" sz="1600" dirty="0">
              <a:solidFill>
                <a:srgbClr val="004D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0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4228</TotalTime>
  <Words>396</Words>
  <Application>Microsoft Office PowerPoint</Application>
  <PresentationFormat>On-screen Show (4:3)</PresentationFormat>
  <Paragraphs>107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Why is Coastal Modeling Important?</vt:lpstr>
      <vt:lpstr>NOS Operational Forecast System</vt:lpstr>
      <vt:lpstr>Current and Projected OFS Model Coverage</vt:lpstr>
      <vt:lpstr>Model Grid Example: Integrated Northern Gulf OFS</vt:lpstr>
      <vt:lpstr>NOAA Operational Coastal Modeling Program</vt:lpstr>
      <vt:lpstr>Examples of Output – Graphical Products</vt:lpstr>
      <vt:lpstr>Tampa Bay Marine Channels Forecast</vt:lpstr>
      <vt:lpstr>Tampa Bay Marine Channels Forecast https://tidesandcurrents.noaa.gov/ofs/tbofs/tbofs_mcf.html</vt:lpstr>
      <vt:lpstr>How to Access Model Products https://tidesandcurrents.noaa.gov/models.html</vt:lpstr>
      <vt:lpstr>OFS Data via Web Services https://opendap.co-ops.nos.noaa.gov/</vt:lpstr>
      <vt:lpstr>OFS Data via Web Services</vt:lpstr>
      <vt:lpstr>IOOS Environmental Data Server Model Viewer</vt:lpstr>
      <vt:lpstr>How to Access Model Output – nowCOAST https://nowcoast.noaa.gov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Crossett</dc:creator>
  <cp:lastModifiedBy>Christina Fandel</cp:lastModifiedBy>
  <cp:revision>183</cp:revision>
  <cp:lastPrinted>2017-10-05T09:45:32Z</cp:lastPrinted>
  <dcterms:created xsi:type="dcterms:W3CDTF">2015-12-14T13:57:20Z</dcterms:created>
  <dcterms:modified xsi:type="dcterms:W3CDTF">2017-10-10T21:39:37Z</dcterms:modified>
</cp:coreProperties>
</file>