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27209" autoAdjust="0"/>
  </p:normalViewPr>
  <p:slideViewPr>
    <p:cSldViewPr snapToGrid="0">
      <p:cViewPr varScale="1">
        <p:scale>
          <a:sx n="31" d="100"/>
          <a:sy n="31" d="100"/>
        </p:scale>
        <p:origin x="3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2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2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endParaRPr lang="en-US" dirty="0"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0" y="2193925"/>
            <a:ext cx="9144000" cy="12350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0" y="42926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60400" y="296862"/>
            <a:ext cx="78231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24000" y="2024063"/>
            <a:ext cx="29717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2024063"/>
            <a:ext cx="29717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60400" y="296862"/>
            <a:ext cx="78231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524000" y="2024061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 rot="5400000">
            <a:off x="4584700" y="2239963"/>
            <a:ext cx="5842000" cy="195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 rot="5400000">
            <a:off x="596900" y="360363"/>
            <a:ext cx="5842000" cy="5714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60400" y="296862"/>
            <a:ext cx="78231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514599" y="1033461"/>
            <a:ext cx="4114800" cy="609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60400" y="296862"/>
            <a:ext cx="78231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TopBanner_Hi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6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0" y="6521450"/>
            <a:ext cx="9144000" cy="336549"/>
          </a:xfrm>
          <a:prstGeom prst="rect">
            <a:avLst/>
          </a:prstGeom>
          <a:gradFill>
            <a:gsLst>
              <a:gs pos="0">
                <a:srgbClr val="476C8B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NOAA’s  CENTER  </a:t>
            </a:r>
            <a:r>
              <a:rPr lang="en-US"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 </a:t>
            </a: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OPERATIONAL  OCEANOGRAPHIC  PRODUCTS  </a:t>
            </a:r>
            <a:r>
              <a:rPr lang="en-US"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 </a:t>
            </a: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</a:t>
            </a:r>
          </a:p>
        </p:txBody>
      </p:sp>
      <p:pic>
        <p:nvPicPr>
          <p:cNvPr id="12" name="Shape 12" descr="noaanowor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0275" y="6296025"/>
            <a:ext cx="593724" cy="58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0" y="6521450"/>
            <a:ext cx="9144000" cy="336549"/>
          </a:xfrm>
          <a:prstGeom prst="rect">
            <a:avLst/>
          </a:prstGeom>
          <a:gradFill>
            <a:gsLst>
              <a:gs pos="0">
                <a:srgbClr val="476C8B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NOAA’s  CENTER  </a:t>
            </a:r>
            <a:r>
              <a:rPr lang="en-US"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 </a:t>
            </a: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OPERATIONAL  OCEANOGRAPHIC  PRODUCTS  </a:t>
            </a:r>
            <a:r>
              <a:rPr lang="en-US"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 </a:t>
            </a: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</a:t>
            </a:r>
          </a:p>
        </p:txBody>
      </p:sp>
      <p:pic>
        <p:nvPicPr>
          <p:cNvPr id="14" name="Shape 14" descr="noaanowor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0275" y="6296025"/>
            <a:ext cx="593724" cy="58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60400" y="296862"/>
            <a:ext cx="78231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524000" y="2024061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60400" y="296862"/>
            <a:ext cx="78231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524000" y="2024061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0" y="6521450"/>
            <a:ext cx="9144000" cy="336549"/>
          </a:xfrm>
          <a:prstGeom prst="rect">
            <a:avLst/>
          </a:prstGeom>
          <a:gradFill>
            <a:gsLst>
              <a:gs pos="0">
                <a:srgbClr val="476C8B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NOAA’s  CENTER  </a:t>
            </a:r>
            <a:r>
              <a:rPr lang="en-US"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 </a:t>
            </a: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OPERATIONAL  OCEANOGRAPHIC  PRODUCTS  </a:t>
            </a:r>
            <a:r>
              <a:rPr lang="en-US"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 </a:t>
            </a: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</a:t>
            </a:r>
          </a:p>
        </p:txBody>
      </p:sp>
      <p:pic>
        <p:nvPicPr>
          <p:cNvPr id="24" name="Shape 24" descr="noaanowo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50275" y="6296025"/>
            <a:ext cx="593724" cy="58896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0" y="6521450"/>
            <a:ext cx="9144000" cy="336549"/>
          </a:xfrm>
          <a:prstGeom prst="rect">
            <a:avLst/>
          </a:prstGeom>
          <a:gradFill>
            <a:gsLst>
              <a:gs pos="0">
                <a:srgbClr val="476C8B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NOAA’s  CENTER  </a:t>
            </a:r>
            <a:r>
              <a:rPr lang="en-US"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 </a:t>
            </a: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OPERATIONAL  OCEANOGRAPHIC  PRODUCTS  </a:t>
            </a:r>
            <a:r>
              <a:rPr lang="en-US"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 </a:t>
            </a:r>
            <a:r>
              <a:rPr lang="en-US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</a:t>
            </a:r>
          </a:p>
        </p:txBody>
      </p:sp>
      <p:pic>
        <p:nvPicPr>
          <p:cNvPr id="26" name="Shape 26" descr="noaanowo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50275" y="6296025"/>
            <a:ext cx="593724" cy="5889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desandcurrents.noaa.gov/web_services_info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dap.co-ops.nos.noaa.gov/thredds/catalog.html" TargetMode="External"/><Relationship Id="rId4" Type="http://schemas.openxmlformats.org/officeDocument/2006/relationships/hyperlink" Target="https://tidesandcurrents.noaa.gov/gis-data-port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215900" y="2600325"/>
            <a:ext cx="8677275" cy="3816349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Tides and Currents - Station Observations and Predictions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200" b="1" dirty="0">
              <a:solidFill>
                <a:schemeClr val="accent2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https://tidesandcurrents.noaa.gov/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October 5, 2017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200" dirty="0"/>
          </a:p>
          <a:p>
            <a:pPr>
              <a:lnSpc>
                <a:spcPct val="90000"/>
              </a:lnSpc>
              <a:buSzPct val="25000"/>
            </a:pPr>
            <a:r>
              <a:rPr lang="en-US" sz="2400" dirty="0">
                <a:solidFill>
                  <a:srgbClr val="666666"/>
                </a:solidFill>
              </a:rPr>
              <a:t>Armin Pruessner </a:t>
            </a:r>
            <a:r>
              <a:rPr lang="en-US" sz="2400" dirty="0" smtClean="0">
                <a:solidFill>
                  <a:srgbClr val="666666"/>
                </a:solidFill>
              </a:rPr>
              <a:t>and Paul Bradley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dirty="0" smtClean="0">
                <a:solidFill>
                  <a:srgbClr val="666666"/>
                </a:solidFill>
              </a:rPr>
              <a:t>NOAA/NOS/CO-OPS</a:t>
            </a:r>
            <a:endParaRPr lang="en-US" sz="2400" dirty="0">
              <a:solidFill>
                <a:srgbClr val="666666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1737"/>
            <a:ext cx="9144000" cy="44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22425" y="116200"/>
            <a:ext cx="8666100" cy="932100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/>
              <a:t>Mapping Via 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GIS Service 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(Active Water Level Stations)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503237" y="1633537"/>
            <a:ext cx="8964612" cy="45465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Shape 145"/>
          <p:cNvCxnSpPr/>
          <p:nvPr/>
        </p:nvCxnSpPr>
        <p:spPr>
          <a:xfrm>
            <a:off x="773562" y="1108087"/>
            <a:ext cx="7669200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6" name="Shape 146"/>
          <p:cNvSpPr txBox="1"/>
          <p:nvPr/>
        </p:nvSpPr>
        <p:spPr>
          <a:xfrm>
            <a:off x="0" y="4497387"/>
            <a:ext cx="4140199" cy="20304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Quickly show active water level stations on a map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Uses GIS rest service and standard ESRI API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Access to metadata (popup window)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Easily embed in custom application.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547687" y="334962"/>
            <a:ext cx="8240711" cy="985836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CO-OPS </a:t>
            </a:r>
            <a:r>
              <a:rPr lang="en-US" sz="3200"/>
              <a:t>Operational Forecast 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(THREDDS Server)</a:t>
            </a:r>
            <a:b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https://opendap.co-ops.nos.noaa.gov/thredds/catalog.html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782137" y="1663887"/>
            <a:ext cx="7669200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53" name="Shape 1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2401886"/>
            <a:ext cx="6096000" cy="39115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524288"/>
            <a:headEnd type="none" w="med" len="med"/>
            <a:tailEnd type="none" w="med" len="med"/>
          </a:ln>
        </p:spPr>
      </p:pic>
      <p:sp>
        <p:nvSpPr>
          <p:cNvPr id="154" name="Shape 154"/>
          <p:cNvSpPr txBox="1"/>
          <p:nvPr/>
        </p:nvSpPr>
        <p:spPr>
          <a:xfrm>
            <a:off x="4635575" y="4672000"/>
            <a:ext cx="3776700" cy="153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Download model data: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THREDDS server provides access to all OFS model data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in NetCDF files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archived 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6511" y="1853400"/>
            <a:ext cx="6124500" cy="2286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750" y="804076"/>
            <a:ext cx="8388349" cy="572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60480" y="-130708"/>
            <a:ext cx="8240700" cy="81441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Mashup Using CO-OPS </a:t>
            </a:r>
            <a:r>
              <a:rPr lang="en-US" sz="3200" b="1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 lang="en-US" sz="32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Shape 162"/>
          <p:cNvCxnSpPr/>
          <p:nvPr/>
        </p:nvCxnSpPr>
        <p:spPr>
          <a:xfrm>
            <a:off x="746224" y="563330"/>
            <a:ext cx="7669212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3" name="Shape 163"/>
          <p:cNvSpPr txBox="1"/>
          <p:nvPr/>
        </p:nvSpPr>
        <p:spPr>
          <a:xfrm>
            <a:off x="131750" y="3533325"/>
            <a:ext cx="3006600" cy="80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</a:rPr>
              <a:t>Example of possible integrated app using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chemeClr val="dk2"/>
                </a:solidFill>
              </a:rPr>
              <a:t>various APIs and plotting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etc. in one app.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5962" y="2781300"/>
            <a:ext cx="1774825" cy="108108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71512" y="328612"/>
            <a:ext cx="8240711" cy="985836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Summary of Services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87350" y="1327150"/>
            <a:ext cx="7764600" cy="4546500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CO-OPS disseminates rea</a:t>
            </a:r>
            <a:r>
              <a:rPr lang="en-US" sz="1800" dirty="0"/>
              <a:t>l-time and derived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oceanographic 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data at thousands of </a:t>
            </a:r>
            <a:r>
              <a:rPr lang="en-US" sz="1800" b="0" i="0" u="none" strike="noStrike" cap="none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locations nationwide</a:t>
            </a:r>
            <a:endParaRPr lang="en-US" sz="18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 data available via 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various APIs 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Easily 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retrieve metadata 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Easily embed data in 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custom web applications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Easily access data in 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desktop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00000"/>
              <a:buFont typeface="Noto Sans Symbols"/>
              <a:buNone/>
            </a:pPr>
            <a:endParaRPr sz="1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CO-OPS Web Services: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https://tidesandcurrents.noaa.gov/web_services_info.html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CO-OPS GIS Data Portal: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https://tidesandcurrents.noaa.gov/gis-data-portal/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000" dirty="0">
              <a:solidFill>
                <a:schemeClr val="accent2"/>
              </a:solidFill>
            </a:endParaRPr>
          </a:p>
          <a:p>
            <a:pPr marL="0" lvl="0" indent="0" rtl="0">
              <a:spcBef>
                <a:spcPts val="400"/>
              </a:spcBef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dirty="0"/>
              <a:t>CO-OPS THREDDS Server (Modeling Data):</a:t>
            </a:r>
          </a:p>
          <a:p>
            <a:pPr marL="0" lvl="0" indent="0" rtl="0">
              <a:spcBef>
                <a:spcPts val="400"/>
              </a:spcBef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u="sng" dirty="0">
                <a:solidFill>
                  <a:schemeClr val="hlink"/>
                </a:solidFill>
                <a:hlinkClick r:id="rId5"/>
              </a:rPr>
              <a:t>https://opendap.co-ops.nos.noaa.gov/thredds/catalog.html</a:t>
            </a:r>
          </a:p>
          <a:p>
            <a:pPr marL="0" lvl="0" indent="0" rtl="0">
              <a:spcBef>
                <a:spcPts val="400"/>
              </a:spcBef>
              <a:buClr>
                <a:schemeClr val="dk2"/>
              </a:buClr>
              <a:buSzPct val="25000"/>
              <a:buFont typeface="Noto Sans Symbols"/>
              <a:buNone/>
            </a:pPr>
            <a:endParaRPr sz="1000" dirty="0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dirty="0">
                <a:solidFill>
                  <a:schemeClr val="accent6"/>
                </a:solidFill>
              </a:rPr>
              <a:t>Technical 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Point of Contact:  </a:t>
            </a:r>
            <a:r>
              <a:rPr lang="en-US" sz="1800" dirty="0">
                <a:solidFill>
                  <a:schemeClr val="accent6"/>
                </a:solidFill>
              </a:rPr>
              <a:t>Armin Pruessner@noaa.gov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Shape 171"/>
          <p:cNvCxnSpPr/>
          <p:nvPr/>
        </p:nvCxnSpPr>
        <p:spPr>
          <a:xfrm>
            <a:off x="881062" y="1320800"/>
            <a:ext cx="7669212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50" y="1478875"/>
            <a:ext cx="5444100" cy="2836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02050" y="191000"/>
            <a:ext cx="8739900" cy="985800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Data Are Your Users 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Interested In?</a:t>
            </a:r>
          </a:p>
        </p:txBody>
      </p:sp>
      <p:cxnSp>
        <p:nvCxnSpPr>
          <p:cNvPr id="71" name="Shape 71"/>
          <p:cNvCxnSpPr/>
          <p:nvPr/>
        </p:nvCxnSpPr>
        <p:spPr>
          <a:xfrm>
            <a:off x="900112" y="1192012"/>
            <a:ext cx="7669200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075" y="4201175"/>
            <a:ext cx="2871900" cy="2190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7550" y="1219766"/>
            <a:ext cx="2564700" cy="2237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4" name="Shape 74"/>
          <p:cNvSpPr txBox="1"/>
          <p:nvPr/>
        </p:nvSpPr>
        <p:spPr>
          <a:xfrm>
            <a:off x="0" y="6179375"/>
            <a:ext cx="1625399" cy="2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Tide Predictions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724600" y="3485225"/>
            <a:ext cx="1844700" cy="2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/>
              <a:t>Current Predictions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900100" y="1192000"/>
            <a:ext cx="2417400" cy="2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/>
              <a:t>Real-Time Observations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389050" y="6179375"/>
            <a:ext cx="3103200" cy="2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/>
              <a:t>Operational Forecast/Model Data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5748" y="3819034"/>
            <a:ext cx="3103200" cy="247084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TAC-s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662" y="1517150"/>
            <a:ext cx="7108674" cy="493134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731562" y="226600"/>
            <a:ext cx="8240700" cy="985800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/>
              <a:t>Center for Operational Oceanographic Products and Services (CO-OPS)</a:t>
            </a:r>
            <a:r>
              <a:rPr lang="en-US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https://tidesandcurrents.noaa.gov/</a:t>
            </a:r>
          </a:p>
        </p:txBody>
      </p:sp>
      <p:cxnSp>
        <p:nvCxnSpPr>
          <p:cNvPr id="85" name="Shape 85"/>
          <p:cNvCxnSpPr/>
          <p:nvPr/>
        </p:nvCxnSpPr>
        <p:spPr>
          <a:xfrm>
            <a:off x="929112" y="1395812"/>
            <a:ext cx="7669200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6" name="Shape 86"/>
          <p:cNvSpPr txBox="1"/>
          <p:nvPr/>
        </p:nvSpPr>
        <p:spPr>
          <a:xfrm>
            <a:off x="107225" y="4142400"/>
            <a:ext cx="4052100" cy="230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/>
              <a:t>CO-OPS is the authoritative source for 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accurate, reliable, and timely water-level and current measurements 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-US" sz="1600"/>
              <a:t>We support: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safe and efficient </a:t>
            </a:r>
            <a:r>
              <a:rPr lang="en-US" sz="1600">
                <a:solidFill>
                  <a:schemeClr val="accent2"/>
                </a:solidFill>
              </a:rPr>
              <a:t>maritime commerce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sound </a:t>
            </a:r>
            <a:r>
              <a:rPr lang="en-US" sz="1600">
                <a:solidFill>
                  <a:schemeClr val="accent2"/>
                </a:solidFill>
              </a:rPr>
              <a:t>coastal management</a:t>
            </a:r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-US" sz="1600">
                <a:solidFill>
                  <a:schemeClr val="accent2"/>
                </a:solidFill>
              </a:rPr>
              <a:t>recreation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14362" y="115090"/>
            <a:ext cx="8240711" cy="985836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CO-OPS </a:t>
            </a:r>
            <a:r>
              <a:rPr lang="en-US" sz="3200" b="1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Data- Nationwide Coverage</a:t>
            </a:r>
            <a:r>
              <a:rPr lang="en-US" sz="40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https://tidesandcurrents.noaa.gov/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43385" y="2158225"/>
            <a:ext cx="4287214" cy="2520693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dirty="0" smtClean="0"/>
              <a:t>Real-Time Observations: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&gt; </a:t>
            </a:r>
            <a:r>
              <a:rPr lang="en-US" sz="1800" b="0" i="0" u="none" strike="noStrike" cap="none" dirty="0">
                <a:solidFill>
                  <a:schemeClr val="accent2"/>
                </a:solidFill>
                <a:sym typeface="Arial"/>
              </a:rPr>
              <a:t>300</a:t>
            </a: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 real-time water level stations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&gt; </a:t>
            </a:r>
            <a:r>
              <a:rPr lang="en-US" sz="1800" b="0" i="0" u="none" strike="noStrike" cap="none" dirty="0">
                <a:solidFill>
                  <a:schemeClr val="accent2"/>
                </a:solidFill>
                <a:sym typeface="Arial"/>
              </a:rPr>
              <a:t>200</a:t>
            </a: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 real-time “tsunami” water level stations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&gt; </a:t>
            </a:r>
            <a:r>
              <a:rPr lang="en-US" sz="1800" b="0" i="0" u="none" strike="noStrike" cap="none" dirty="0">
                <a:solidFill>
                  <a:schemeClr val="accent2"/>
                </a:solidFill>
                <a:sym typeface="Arial"/>
              </a:rPr>
              <a:t>60</a:t>
            </a: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 real-time currents (water velocity) stations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&gt; </a:t>
            </a:r>
            <a:r>
              <a:rPr lang="en-US" sz="1800" b="0" i="0" u="none" strike="noStrike" cap="none" dirty="0">
                <a:solidFill>
                  <a:schemeClr val="accent2"/>
                </a:solidFill>
                <a:sym typeface="Arial"/>
              </a:rPr>
              <a:t>300</a:t>
            </a: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 real-time meteorological stations </a:t>
            </a:r>
            <a:endParaRPr lang="en-US" sz="1800" b="0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Arial"/>
            </a:pPr>
            <a:endParaRPr lang="en-US" sz="800" b="0" i="0" u="none" strike="noStrike" cap="none" dirty="0">
              <a:solidFill>
                <a:schemeClr val="dk2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 smtClean="0">
                <a:solidFill>
                  <a:schemeClr val="dk2"/>
                </a:solidFill>
                <a:sym typeface="Arial"/>
              </a:rPr>
              <a:t>Tide </a:t>
            </a: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and Tidal Current Predictions: </a:t>
            </a:r>
            <a:endParaRPr lang="en-US" sz="1800" b="0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lang="en-US" sz="800" b="0" i="0" u="none" strike="noStrike" cap="none" dirty="0">
              <a:solidFill>
                <a:schemeClr val="dk2"/>
              </a:solidFill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 b="0" i="0" u="none" strike="noStrike" cap="none" dirty="0" smtClean="0">
                <a:solidFill>
                  <a:schemeClr val="dk2"/>
                </a:solidFill>
                <a:sym typeface="Arial"/>
              </a:rPr>
              <a:t>&gt; </a:t>
            </a:r>
            <a:r>
              <a:rPr lang="en-US" sz="1800" b="0" i="0" u="none" strike="noStrike" cap="none" dirty="0">
                <a:solidFill>
                  <a:schemeClr val="accent2"/>
                </a:solidFill>
                <a:sym typeface="Arial"/>
              </a:rPr>
              <a:t>3,200</a:t>
            </a: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 tide prediction stations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&gt; </a:t>
            </a:r>
            <a:r>
              <a:rPr lang="en-US" sz="1800" b="0" i="0" u="none" strike="noStrike" cap="none" dirty="0">
                <a:solidFill>
                  <a:schemeClr val="accent2"/>
                </a:solidFill>
                <a:sym typeface="Arial"/>
              </a:rPr>
              <a:t>4,000</a:t>
            </a:r>
            <a:r>
              <a:rPr lang="en-US" sz="1800" b="0" i="0" u="none" strike="noStrike" cap="none" dirty="0">
                <a:solidFill>
                  <a:schemeClr val="dk2"/>
                </a:solidFill>
                <a:sym typeface="Arial"/>
              </a:rPr>
              <a:t> current (water velocity) prediction stations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900111" y="1083987"/>
            <a:ext cx="7669212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5601" y="2292194"/>
            <a:ext cx="4628560" cy="3703306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Rectangle 1"/>
          <p:cNvSpPr/>
          <p:nvPr/>
        </p:nvSpPr>
        <p:spPr>
          <a:xfrm>
            <a:off x="275361" y="1234895"/>
            <a:ext cx="8180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1800" dirty="0">
                <a:solidFill>
                  <a:schemeClr val="dk2"/>
                </a:solidFill>
              </a:rPr>
              <a:t>Real-time and Historic </a:t>
            </a:r>
            <a:r>
              <a:rPr lang="en-US" sz="1800" b="1" dirty="0">
                <a:solidFill>
                  <a:schemeClr val="accent6"/>
                </a:solidFill>
              </a:rPr>
              <a:t>Data Along US Coasts and Great Lakes (including Alaska and Hawaii</a:t>
            </a:r>
            <a:r>
              <a:rPr lang="en-US" sz="1800" b="1" dirty="0" smtClean="0">
                <a:solidFill>
                  <a:schemeClr val="accent6"/>
                </a:solidFill>
              </a:rPr>
              <a:t>)</a:t>
            </a:r>
          </a:p>
          <a:p>
            <a:pPr lvl="0">
              <a:buClr>
                <a:schemeClr val="dk2"/>
              </a:buClr>
              <a:buSzPct val="25000"/>
            </a:pPr>
            <a:endParaRPr lang="en-US" sz="1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01987" y="0"/>
            <a:ext cx="8240700" cy="985800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CO-OPS Data Portal / APIs</a:t>
            </a:r>
            <a:b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https://tidesandcurrents.noaa.gov/web_services_info.html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01987" y="1607912"/>
            <a:ext cx="8964600" cy="4546500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Shape 101"/>
          <p:cNvCxnSpPr/>
          <p:nvPr/>
        </p:nvCxnSpPr>
        <p:spPr>
          <a:xfrm>
            <a:off x="737399" y="912087"/>
            <a:ext cx="7669200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75" y="985800"/>
            <a:ext cx="8036575" cy="55314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3" name="Shape 103"/>
          <p:cNvSpPr txBox="1"/>
          <p:nvPr/>
        </p:nvSpPr>
        <p:spPr>
          <a:xfrm>
            <a:off x="4774100" y="3733050"/>
            <a:ext cx="4324800" cy="222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Multiple APIs to retrieve data: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Real-time latest data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products (</a:t>
            </a:r>
            <a:r>
              <a:rPr lang="en-US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predictions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etc.)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Historical data (date/time ranges)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Various formats (</a:t>
            </a:r>
            <a:r>
              <a:rPr lang="en-US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CSV, XML, JSON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etc.)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Metadata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(location, data available, etc.)</a:t>
            </a:r>
            <a:r>
              <a:rPr lang="en-US" sz="1600">
                <a:solidFill>
                  <a:schemeClr val="dk2"/>
                </a:solidFill>
              </a:rPr>
              <a:t>.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</a:rPr>
              <a:t>Data u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pdate</a:t>
            </a:r>
            <a:r>
              <a:rPr lang="en-US" sz="1600">
                <a:solidFill>
                  <a:schemeClr val="dk2"/>
                </a:solidFill>
              </a:rPr>
              <a:t>s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automatically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Easily </a:t>
            </a:r>
            <a:r>
              <a:rPr lang="en-US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integrate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 applications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47700" y="292100"/>
            <a:ext cx="8240711" cy="985836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Data Retrieval via Data API (Water Levels)</a:t>
            </a:r>
            <a:b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https://tidesandcurrents.noaa.gov/api/</a:t>
            </a:r>
          </a:p>
        </p:txBody>
      </p:sp>
      <p:cxnSp>
        <p:nvCxnSpPr>
          <p:cNvPr id="109" name="Shape 109"/>
          <p:cNvCxnSpPr/>
          <p:nvPr/>
        </p:nvCxnSpPr>
        <p:spPr>
          <a:xfrm>
            <a:off x="833437" y="1484312"/>
            <a:ext cx="7669212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50" y="1899011"/>
            <a:ext cx="8839201" cy="450682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975" y="1559950"/>
            <a:ext cx="4204425" cy="30009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5600" y="261925"/>
            <a:ext cx="9058500" cy="985800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Data API </a:t>
            </a:r>
            <a:r>
              <a:rPr lang="en-US" sz="3200"/>
              <a:t>and Plotting 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/>
              <a:t>M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en-US" sz="3200"/>
              <a:t>.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/>
              <a:t>D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ata) </a:t>
            </a:r>
            <a:b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https://tidesandcurrents.noaa.gov/api/</a:t>
            </a:r>
          </a:p>
        </p:txBody>
      </p:sp>
      <p:cxnSp>
        <p:nvCxnSpPr>
          <p:cNvPr id="117" name="Shape 117"/>
          <p:cNvCxnSpPr/>
          <p:nvPr/>
        </p:nvCxnSpPr>
        <p:spPr>
          <a:xfrm>
            <a:off x="833437" y="1227137"/>
            <a:ext cx="7669212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8" name="Shape 1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6850" y="1628775"/>
            <a:ext cx="8942386" cy="456723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524288"/>
            <a:headEnd type="none" w="med" len="med"/>
            <a:tailEnd type="none" w="med" len="med"/>
          </a:ln>
        </p:spPr>
      </p:pic>
      <p:sp>
        <p:nvSpPr>
          <p:cNvPr id="119" name="Shape 119"/>
          <p:cNvSpPr txBox="1"/>
          <p:nvPr/>
        </p:nvSpPr>
        <p:spPr>
          <a:xfrm>
            <a:off x="0" y="1287462"/>
            <a:ext cx="3348037" cy="147796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Data API to retrieve meteorological observations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Output in JSON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Plot directly in website (Highcharts software)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1137" y="4184650"/>
            <a:ext cx="3660775" cy="220821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68299" y="177800"/>
            <a:ext cx="8416500" cy="985800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Retrieve Data Locations</a:t>
            </a:r>
            <a:br>
              <a:rPr lang="en-US"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https://opendap.co-ops.nos.noaa.gov/stations/index.jsp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792162" y="1223962"/>
            <a:ext cx="7669200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7" name="Shape 1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2700" y="1589550"/>
            <a:ext cx="9132900" cy="4391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524288"/>
            <a:headEnd type="none" w="med" len="med"/>
            <a:tailEnd type="none" w="med" len="med"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6212" y="3536950"/>
            <a:ext cx="3873599" cy="3060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633537"/>
            <a:ext cx="8193087" cy="45624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87387" y="498475"/>
            <a:ext cx="8240711" cy="985836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CO-OPS GIS Data Portal / APIs</a:t>
            </a:r>
            <a:b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https://tidesandcurrents.noaa.gov/gis-data-portal/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03237" y="1633537"/>
            <a:ext cx="8964612" cy="4546599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Shape 136"/>
          <p:cNvCxnSpPr/>
          <p:nvPr/>
        </p:nvCxnSpPr>
        <p:spPr>
          <a:xfrm>
            <a:off x="833437" y="1484312"/>
            <a:ext cx="7669212" cy="0"/>
          </a:xfrm>
          <a:prstGeom prst="straightConnector1">
            <a:avLst/>
          </a:prstGeom>
          <a:noFill/>
          <a:ln w="76200" cap="flat" cmpd="sng">
            <a:solidFill>
              <a:srgbClr val="476C8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7" name="Shape 137"/>
          <p:cNvSpPr txBox="1"/>
          <p:nvPr/>
        </p:nvSpPr>
        <p:spPr>
          <a:xfrm>
            <a:off x="5578475" y="3729037"/>
            <a:ext cx="3359149" cy="25844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GIS REST Services: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ESRI MapService / FeatureServices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Access to stations and products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within </a:t>
            </a: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webapps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within </a:t>
            </a: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GIS desktop software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Generic">
  <a:themeElements>
    <a:clrScheme name="Custom 3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0033CC"/>
      </a:hlink>
      <a:folHlink>
        <a:srgbClr val="00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">
  <a:themeElements>
    <a:clrScheme name="Custom 3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0033CC"/>
      </a:hlink>
      <a:folHlink>
        <a:srgbClr val="00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426</Words>
  <Application>Microsoft Office PowerPoint</Application>
  <PresentationFormat>On-screen Show (4:3)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Noto Sans Symbols</vt:lpstr>
      <vt:lpstr>Times New Roman</vt:lpstr>
      <vt:lpstr>1_Generic</vt:lpstr>
      <vt:lpstr>Generic</vt:lpstr>
      <vt:lpstr>PowerPoint Presentation</vt:lpstr>
      <vt:lpstr>What Data Are Your Users  Interested In?</vt:lpstr>
      <vt:lpstr>Center for Operational Oceanographic Products and Services (CO-OPS) https://tidesandcurrents.noaa.gov/</vt:lpstr>
      <vt:lpstr>CO-OPS Data- Nationwide Coverage https://tidesandcurrents.noaa.gov/</vt:lpstr>
      <vt:lpstr>CO-OPS Data Portal / APIs https://tidesandcurrents.noaa.gov/web_services_info.html</vt:lpstr>
      <vt:lpstr>Data Retrieval via Data API (Water Levels) https://tidesandcurrents.noaa.gov/api/</vt:lpstr>
      <vt:lpstr>Data API and Plotting (Met. Data)  https://tidesandcurrents.noaa.gov/api/</vt:lpstr>
      <vt:lpstr>Retrieve Data Locations https://opendap.co-ops.nos.noaa.gov/stations/index.jsp</vt:lpstr>
      <vt:lpstr>CO-OPS GIS Data Portal / APIs https://tidesandcurrents.noaa.gov/gis-data-portal/</vt:lpstr>
      <vt:lpstr>Mapping Via GIS Service  (Active Water Level Stations)</vt:lpstr>
      <vt:lpstr>CO-OPS Operational Forecast Data  (THREDDS Server) https://opendap.co-ops.nos.noaa.gov/thredds/catalog.html</vt:lpstr>
      <vt:lpstr>Mashup Using CO-OPS Services</vt:lpstr>
      <vt:lpstr>Summary of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Christina Fandel</cp:lastModifiedBy>
  <cp:revision>7</cp:revision>
  <dcterms:modified xsi:type="dcterms:W3CDTF">2017-10-10T21:34:56Z</dcterms:modified>
</cp:coreProperties>
</file>