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71FA92-A502-44EA-83D2-D4C4574B7352}">
  <a:tblStyle styleId="{5171FA92-A502-44EA-83D2-D4C4574B73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28721" autoAdjust="0"/>
  </p:normalViewPr>
  <p:slideViewPr>
    <p:cSldViewPr snapToGrid="0">
      <p:cViewPr>
        <p:scale>
          <a:sx n="75" d="100"/>
          <a:sy n="75" d="100"/>
        </p:scale>
        <p:origin x="26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000"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00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000"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000"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000"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000"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100" dirty="0">
              <a:solidFill>
                <a:srgbClr val="1F497D"/>
              </a:solidFill>
              <a:highlight>
                <a:srgbClr val="FFFFFF"/>
              </a:highlight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000"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sean.legeer@noaa.gov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mark.griffin@noaa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l="2934" t="40923" r="1822" b="9647"/>
          <a:stretch/>
        </p:blipFill>
        <p:spPr>
          <a:xfrm>
            <a:off x="2688" y="2218"/>
            <a:ext cx="9081856" cy="256525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590" y="6214132"/>
            <a:ext cx="577398" cy="57739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830446" y="6323833"/>
            <a:ext cx="420367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Coast Survey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830446" y="3018530"/>
            <a:ext cx="7826028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-69850" rtl="0">
              <a:spcBef>
                <a:spcPts val="2000"/>
              </a:spcBef>
              <a:buSzPct val="36666"/>
              <a:buNone/>
            </a:pPr>
            <a:r>
              <a:rPr lang="en-US" sz="3000">
                <a:solidFill>
                  <a:srgbClr val="283592"/>
                </a:solidFill>
                <a:latin typeface="Roboto"/>
                <a:ea typeface="Roboto"/>
                <a:cs typeface="Roboto"/>
                <a:sym typeface="Roboto"/>
              </a:rPr>
              <a:t>NOAA’s Office of Coast Survey ENC Quality improvements through IC-ENC Partnership</a:t>
            </a:r>
          </a:p>
          <a:p>
            <a:pPr marL="0" lvl="0" indent="-69850" rtl="0">
              <a:spcBef>
                <a:spcPts val="2000"/>
              </a:spcBef>
              <a:buClr>
                <a:schemeClr val="dk1"/>
              </a:buClr>
              <a:buFont typeface="Arial"/>
              <a:buNone/>
            </a:pPr>
            <a:endParaRPr sz="3000">
              <a:solidFill>
                <a:srgbClr val="28359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-69850" rtl="0">
              <a:lnSpc>
                <a:spcPct val="14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Sean Legeer </a:t>
            </a:r>
          </a:p>
        </p:txBody>
      </p:sp>
      <p:sp>
        <p:nvSpPr>
          <p:cNvPr id="94" name="Shape 94"/>
          <p:cNvSpPr/>
          <p:nvPr/>
        </p:nvSpPr>
        <p:spPr>
          <a:xfrm>
            <a:off x="-545" y="2577961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5809763" y="4728702"/>
            <a:ext cx="30333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4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September 27,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l="2933" t="40921" r="1819" b="42868"/>
          <a:stretch/>
        </p:blipFill>
        <p:spPr>
          <a:xfrm>
            <a:off x="2688" y="2218"/>
            <a:ext cx="9081854" cy="84128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-10630" y="6131105"/>
            <a:ext cx="9144000" cy="74400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590" y="6214132"/>
            <a:ext cx="577398" cy="57739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804566" y="6364399"/>
            <a:ext cx="4203600" cy="45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buSzPct val="25000"/>
              <a:buNone/>
            </a:pPr>
            <a:r>
              <a:rPr lang="en-US" sz="20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Coast Survey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</a:t>
            </a:r>
          </a:p>
        </p:txBody>
      </p:sp>
      <p:sp>
        <p:nvSpPr>
          <p:cNvPr id="232" name="Shape 232"/>
          <p:cNvSpPr/>
          <p:nvPr/>
        </p:nvSpPr>
        <p:spPr>
          <a:xfrm>
            <a:off x="-10630" y="2218"/>
            <a:ext cx="9174000" cy="835500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-545" y="837645"/>
            <a:ext cx="9163800" cy="3900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220653" y="225296"/>
            <a:ext cx="86724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NOAA and IC-ENC Contact Infromation 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475697" y="1060796"/>
            <a:ext cx="7856100" cy="200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5469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6" name="Shape 2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5306" y="1165600"/>
            <a:ext cx="11430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4000" y="1489463"/>
            <a:ext cx="1428750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5678375" y="1716600"/>
            <a:ext cx="3000000" cy="277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1000"/>
              </a:spcBef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b="1" dirty="0"/>
              <a:t>http://www.ic-enc.org</a:t>
            </a: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/>
              <a:t>General Manager</a:t>
            </a: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/>
              <a:t>James Harper</a:t>
            </a: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/>
              <a:t>james.harper@ic-enc.org</a:t>
            </a:r>
          </a:p>
          <a:p>
            <a:pPr marL="0" lvl="0" indent="0" algn="ctr" rtl="0">
              <a:lnSpc>
                <a:spcPct val="140000"/>
              </a:lnSpc>
              <a:spcBef>
                <a:spcPts val="1000"/>
              </a:spcBef>
              <a:buNone/>
            </a:pPr>
            <a:endParaRPr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423937" y="4750312"/>
            <a:ext cx="3945736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69850" algn="ctr">
              <a:lnSpc>
                <a:spcPct val="140000"/>
              </a:lnSpc>
              <a:spcBef>
                <a:spcPts val="1000"/>
              </a:spcBef>
              <a:buClr>
                <a:schemeClr val="dk1"/>
              </a:buClr>
              <a:buSzPct val="110000"/>
            </a:pPr>
            <a:r>
              <a:rPr lang="en-US" sz="1000" b="1" dirty="0">
                <a:solidFill>
                  <a:srgbClr val="666666"/>
                </a:solidFill>
              </a:rPr>
              <a:t>Format and Distribution Systems </a:t>
            </a:r>
          </a:p>
          <a:p>
            <a:pPr lvl="0" indent="-69850" algn="ctr">
              <a:lnSpc>
                <a:spcPct val="140000"/>
              </a:lnSpc>
              <a:spcBef>
                <a:spcPts val="1000"/>
              </a:spcBef>
              <a:buClr>
                <a:schemeClr val="dk1"/>
              </a:buClr>
              <a:buSzPct val="110000"/>
            </a:pPr>
            <a:r>
              <a:rPr lang="en-US" sz="1000" dirty="0">
                <a:solidFill>
                  <a:srgbClr val="666666"/>
                </a:solidFill>
              </a:rPr>
              <a:t>Chief: Mark Griffin (</a:t>
            </a:r>
            <a:r>
              <a:rPr lang="en-US" sz="1000" u="sng" dirty="0">
                <a:solidFill>
                  <a:srgbClr val="1155CC"/>
                </a:solidFill>
                <a:hlinkClick r:id="rId7"/>
              </a:rPr>
              <a:t>mark.griffin@noaa.gov</a:t>
            </a:r>
            <a:r>
              <a:rPr lang="en-US" sz="1000" dirty="0">
                <a:solidFill>
                  <a:srgbClr val="666666"/>
                </a:solidFill>
              </a:rPr>
              <a:t>)</a:t>
            </a:r>
          </a:p>
          <a:p>
            <a:pPr lvl="0" indent="-69850" algn="ctr">
              <a:lnSpc>
                <a:spcPct val="140000"/>
              </a:lnSpc>
              <a:spcBef>
                <a:spcPts val="1000"/>
              </a:spcBef>
              <a:buClr>
                <a:schemeClr val="dk1"/>
              </a:buClr>
              <a:buSzPct val="110000"/>
            </a:pPr>
            <a:r>
              <a:rPr lang="en-US" sz="1000" dirty="0">
                <a:solidFill>
                  <a:srgbClr val="666666"/>
                </a:solidFill>
              </a:rPr>
              <a:t>Team Lead: Sean Legeer (</a:t>
            </a:r>
            <a:r>
              <a:rPr lang="en-US" sz="1000" u="sng" dirty="0">
                <a:solidFill>
                  <a:srgbClr val="1155CC"/>
                </a:solidFill>
                <a:hlinkClick r:id="rId8"/>
              </a:rPr>
              <a:t>sean.legeer@noaa.gov</a:t>
            </a:r>
            <a:r>
              <a:rPr lang="en-US" sz="1000" dirty="0">
                <a:solidFill>
                  <a:srgbClr val="666666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586" y="3966592"/>
            <a:ext cx="3156439" cy="63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800" b="1" dirty="0"/>
              <a:t>Office of Coast Survey</a:t>
            </a:r>
          </a:p>
          <a:p>
            <a:pPr lvl="0" algn="ctr">
              <a:lnSpc>
                <a:spcPct val="115000"/>
              </a:lnSpc>
            </a:pPr>
            <a:r>
              <a:rPr lang="en-US" dirty="0"/>
              <a:t>http://www.nauticalcharts.noaa.gov/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46623" y="2517901"/>
            <a:ext cx="5086858" cy="161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800" b="1" dirty="0"/>
              <a:t>Electronic Navigational Charts</a:t>
            </a:r>
          </a:p>
          <a:p>
            <a:pPr lvl="0" algn="ctr">
              <a:lnSpc>
                <a:spcPct val="115000"/>
              </a:lnSpc>
            </a:pPr>
            <a:r>
              <a:rPr lang="en-US" dirty="0"/>
              <a:t>http://www.charts.noaa.gov/ENCs/ENCs.shtml</a:t>
            </a:r>
          </a:p>
          <a:p>
            <a:pPr lvl="0" algn="ctr">
              <a:lnSpc>
                <a:spcPct val="115000"/>
              </a:lnSpc>
            </a:pPr>
            <a:r>
              <a:rPr lang="en-US" dirty="0"/>
              <a:t>http://www.charts.noaa.gov/ENCs/ENCProdCat_19115.xml</a:t>
            </a:r>
          </a:p>
          <a:p>
            <a:pPr lvl="0" algn="ctr">
              <a:lnSpc>
                <a:spcPct val="115000"/>
              </a:lnSpc>
            </a:pPr>
            <a:r>
              <a:rPr lang="en-US" dirty="0"/>
              <a:t>http://www.charts.noaa.gov/ENCs/ENCProdCat.xml</a:t>
            </a:r>
          </a:p>
          <a:p>
            <a:pPr lvl="0" algn="ctr">
              <a:lnSpc>
                <a:spcPct val="115000"/>
              </a:lnSpc>
            </a:pPr>
            <a:r>
              <a:rPr lang="en-US" dirty="0"/>
              <a:t>http://www.charts.noaa.gov/ENCs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l="2934" t="40921" r="1822" b="42868"/>
          <a:stretch/>
        </p:blipFill>
        <p:spPr>
          <a:xfrm>
            <a:off x="2688" y="2218"/>
            <a:ext cx="9081856" cy="84128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590" y="6214132"/>
            <a:ext cx="577398" cy="57739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buSzPct val="25000"/>
              <a:buNone/>
            </a:pPr>
            <a:r>
              <a:rPr lang="en-US" sz="20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Coast Survey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</a:t>
            </a:r>
          </a:p>
        </p:txBody>
      </p:sp>
      <p:sp>
        <p:nvSpPr>
          <p:cNvPr id="105" name="Shape 105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NOAA Electronic Navigational Charts (ENC) </a:t>
            </a:r>
          </a:p>
        </p:txBody>
      </p:sp>
      <p:sp>
        <p:nvSpPr>
          <p:cNvPr id="108" name="Shape 108"/>
          <p:cNvSpPr/>
          <p:nvPr/>
        </p:nvSpPr>
        <p:spPr>
          <a:xfrm>
            <a:off x="1148576" y="1427163"/>
            <a:ext cx="7493774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1220 ENCs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Free for download at http://www.charts.noaa.gov/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spcBef>
                <a:spcPts val="0"/>
              </a:spcBef>
              <a:buClr>
                <a:srgbClr val="054698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Created from a central database for ease of maintenance and data consistency.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spcBef>
                <a:spcPts val="0"/>
              </a:spcBef>
              <a:buClr>
                <a:srgbClr val="054698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NOAA’s primary charting product.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spcBef>
                <a:spcPts val="0"/>
              </a:spcBef>
              <a:buClr>
                <a:srgbClr val="054698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Covers the same geographic area as traditional paper charts and more.</a:t>
            </a:r>
            <a:r>
              <a:rPr lang="en-US" sz="36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l="2933" t="40921" r="1819" b="42868"/>
          <a:stretch/>
        </p:blipFill>
        <p:spPr>
          <a:xfrm>
            <a:off x="2688" y="2218"/>
            <a:ext cx="9081854" cy="84128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-10630" y="6131105"/>
            <a:ext cx="9144000" cy="74400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590" y="6214132"/>
            <a:ext cx="577398" cy="57739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804566" y="6364399"/>
            <a:ext cx="4203600" cy="45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buSzPct val="25000"/>
              <a:buNone/>
            </a:pPr>
            <a:r>
              <a:rPr lang="en-US" sz="20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Coast Survey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</a:t>
            </a:r>
          </a:p>
        </p:txBody>
      </p:sp>
      <p:sp>
        <p:nvSpPr>
          <p:cNvPr id="118" name="Shape 118"/>
          <p:cNvSpPr/>
          <p:nvPr/>
        </p:nvSpPr>
        <p:spPr>
          <a:xfrm>
            <a:off x="-10630" y="2218"/>
            <a:ext cx="9174000" cy="835500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-545" y="837645"/>
            <a:ext cx="9163800" cy="3900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220653" y="225296"/>
            <a:ext cx="86724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History of ENC production</a:t>
            </a:r>
          </a:p>
        </p:txBody>
      </p:sp>
      <p:sp>
        <p:nvSpPr>
          <p:cNvPr id="121" name="Shape 121"/>
          <p:cNvSpPr/>
          <p:nvPr/>
        </p:nvSpPr>
        <p:spPr>
          <a:xfrm>
            <a:off x="1148576" y="1427163"/>
            <a:ext cx="7493700" cy="230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ENCs were originally digitized from the raster / paper charts and maintained after the raster / paper chart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spcBef>
                <a:spcPts val="0"/>
              </a:spcBef>
              <a:buClr>
                <a:srgbClr val="054698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Inconsistencies were created by this process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spcBef>
                <a:spcPts val="0"/>
              </a:spcBef>
              <a:buClr>
                <a:srgbClr val="054698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Lack of understanding of S-57, S-52 and ECDIS standards created charts that were cluttered and hard to use.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spcBef>
                <a:spcPts val="0"/>
              </a:spcBef>
              <a:buClr>
                <a:srgbClr val="054698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During this time electronic navigational charts are not to be used for navigation 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l="2933" t="40921" r="1819" b="42868"/>
          <a:stretch/>
        </p:blipFill>
        <p:spPr>
          <a:xfrm>
            <a:off x="2688" y="2218"/>
            <a:ext cx="9081854" cy="84128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-10630" y="6131105"/>
            <a:ext cx="9144000" cy="74400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590" y="6214132"/>
            <a:ext cx="577398" cy="577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804566" y="6364399"/>
            <a:ext cx="4203600" cy="45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buSzPct val="25000"/>
              <a:buNone/>
            </a:pPr>
            <a:r>
              <a:rPr lang="en-US" sz="20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Coast Survey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</a:t>
            </a:r>
          </a:p>
        </p:txBody>
      </p:sp>
      <p:sp>
        <p:nvSpPr>
          <p:cNvPr id="146" name="Shape 146"/>
          <p:cNvSpPr/>
          <p:nvPr/>
        </p:nvSpPr>
        <p:spPr>
          <a:xfrm>
            <a:off x="-10630" y="2218"/>
            <a:ext cx="9174000" cy="835500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-545" y="837645"/>
            <a:ext cx="9163800" cy="3900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220653" y="225296"/>
            <a:ext cx="86724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054698"/>
                </a:solidFill>
                <a:latin typeface="Roboto"/>
                <a:ea typeface="Roboto"/>
                <a:cs typeface="Roboto"/>
                <a:sym typeface="Roboto"/>
              </a:rPr>
              <a:t>International Centre for ENCs (IC -ENC)</a:t>
            </a:r>
            <a:r>
              <a:rPr lang="en-US" sz="36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226600" y="967750"/>
            <a:ext cx="7071300" cy="21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054698"/>
              </a:buClr>
              <a:buSzPct val="100000"/>
              <a:buChar char="●"/>
            </a:pPr>
            <a:r>
              <a:rPr lang="en-US" sz="1800">
                <a:solidFill>
                  <a:srgbClr val="054698"/>
                </a:solidFill>
                <a:highlight>
                  <a:srgbClr val="FFFFFF"/>
                </a:highlight>
              </a:rPr>
              <a:t>IC-ENC is a not for profit organization that assists Hydrographic Offices (HOs) in harmonizing the production and distribution of high quality ENCs. 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054698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buClr>
                <a:srgbClr val="054698"/>
              </a:buClr>
              <a:buSzPct val="100000"/>
              <a:buChar char="●"/>
            </a:pPr>
            <a:r>
              <a:rPr lang="en-US" sz="1800">
                <a:solidFill>
                  <a:srgbClr val="054698"/>
                </a:solidFill>
                <a:highlight>
                  <a:srgbClr val="FFFFFF"/>
                </a:highlight>
              </a:rPr>
              <a:t>IC-ENC is mariner focused and supports the achievement of the IHO Worldwide Electronic Navigational Chart Database (WEND) principal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8175" y="3261200"/>
            <a:ext cx="5434900" cy="27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71325" y="3471575"/>
            <a:ext cx="3102300" cy="187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solidFill>
                  <a:srgbClr val="054698"/>
                </a:solidFill>
              </a:rPr>
              <a:t>Locations:</a:t>
            </a:r>
          </a:p>
          <a:p>
            <a:pPr marL="457200" lvl="0" indent="-228600" rtl="0">
              <a:spcBef>
                <a:spcPts val="0"/>
              </a:spcBef>
              <a:buClr>
                <a:srgbClr val="054698"/>
              </a:buClr>
              <a:buChar char="●"/>
            </a:pPr>
            <a:r>
              <a:rPr lang="en-US">
                <a:solidFill>
                  <a:srgbClr val="054698"/>
                </a:solidFill>
                <a:highlight>
                  <a:srgbClr val="FFFFFF"/>
                </a:highlight>
              </a:rPr>
              <a:t>Taunton, UK (HQ)</a:t>
            </a:r>
          </a:p>
          <a:p>
            <a:pPr marL="457200" lvl="0" indent="-228600" rtl="0">
              <a:spcBef>
                <a:spcPts val="0"/>
              </a:spcBef>
              <a:buClr>
                <a:srgbClr val="054698"/>
              </a:buClr>
              <a:buChar char="●"/>
            </a:pPr>
            <a:r>
              <a:rPr lang="en-US">
                <a:solidFill>
                  <a:srgbClr val="054698"/>
                </a:solidFill>
                <a:highlight>
                  <a:srgbClr val="FFFFFF"/>
                </a:highlight>
              </a:rPr>
              <a:t>Wollongong, Australia </a:t>
            </a:r>
          </a:p>
          <a:p>
            <a:pPr marL="457200" lvl="0" indent="-228600" rtl="0">
              <a:spcBef>
                <a:spcPts val="0"/>
              </a:spcBef>
              <a:buClr>
                <a:srgbClr val="054698"/>
              </a:buClr>
              <a:buChar char="●"/>
            </a:pPr>
            <a:r>
              <a:rPr lang="en-US">
                <a:solidFill>
                  <a:srgbClr val="054698"/>
                </a:solidFill>
                <a:highlight>
                  <a:srgbClr val="FFFFFF"/>
                </a:highlight>
              </a:rPr>
              <a:t>Niteroi, Brazil </a:t>
            </a:r>
          </a:p>
          <a:p>
            <a:pPr marL="457200" lvl="0" indent="-228600" rtl="0">
              <a:spcBef>
                <a:spcPts val="0"/>
              </a:spcBef>
              <a:buClr>
                <a:srgbClr val="054698"/>
              </a:buClr>
              <a:buChar char="●"/>
            </a:pPr>
            <a:r>
              <a:rPr lang="en-US">
                <a:solidFill>
                  <a:srgbClr val="054698"/>
                </a:solidFill>
                <a:highlight>
                  <a:srgbClr val="FFFFFF"/>
                </a:highlight>
              </a:rPr>
              <a:t>Washington, USA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54698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054698"/>
                </a:solidFill>
                <a:highlight>
                  <a:srgbClr val="FFFFFF"/>
                </a:highlight>
              </a:rPr>
              <a:t>42 current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l="2933" t="40921" r="1819" b="42868"/>
          <a:stretch/>
        </p:blipFill>
        <p:spPr>
          <a:xfrm>
            <a:off x="2688" y="2218"/>
            <a:ext cx="9081854" cy="84128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-10630" y="6131105"/>
            <a:ext cx="9144000" cy="74400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590" y="6214132"/>
            <a:ext cx="577398" cy="57739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804566" y="6364399"/>
            <a:ext cx="4203600" cy="45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buSzPct val="25000"/>
              <a:buNone/>
            </a:pPr>
            <a:r>
              <a:rPr lang="en-US" sz="20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Coast Survey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</a:t>
            </a:r>
          </a:p>
        </p:txBody>
      </p:sp>
      <p:sp>
        <p:nvSpPr>
          <p:cNvPr id="161" name="Shape 161"/>
          <p:cNvSpPr/>
          <p:nvPr/>
        </p:nvSpPr>
        <p:spPr>
          <a:xfrm>
            <a:off x="-10630" y="2218"/>
            <a:ext cx="9174000" cy="835500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-545" y="837645"/>
            <a:ext cx="9163800" cy="3900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220653" y="225296"/>
            <a:ext cx="86724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054698"/>
                </a:solidFill>
                <a:latin typeface="Roboto"/>
                <a:ea typeface="Roboto"/>
                <a:cs typeface="Roboto"/>
                <a:sym typeface="Roboto"/>
              </a:rPr>
              <a:t>How the partnership works </a:t>
            </a:r>
            <a:r>
              <a:rPr lang="en-US" sz="36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220650" y="1845300"/>
            <a:ext cx="7071300" cy="21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54698"/>
              </a:solidFill>
              <a:highlight>
                <a:srgbClr val="FFFFFF"/>
              </a:highlight>
            </a:endParaRPr>
          </a:p>
          <a:p>
            <a:pPr marL="457200" lvl="0" indent="-381000" rtl="0">
              <a:spcBef>
                <a:spcPts val="0"/>
              </a:spcBef>
              <a:buClr>
                <a:srgbClr val="054698"/>
              </a:buClr>
              <a:buSzPct val="100000"/>
              <a:buChar char="●"/>
            </a:pPr>
            <a:r>
              <a:rPr lang="en-US" sz="2400">
                <a:solidFill>
                  <a:srgbClr val="054698"/>
                </a:solidFill>
              </a:rPr>
              <a:t>All New Editions and Updates are uploaded to IC-ENC FTP site for Validation. </a:t>
            </a:r>
          </a:p>
          <a:p>
            <a:pPr marL="914400" lvl="1" indent="-381000" rtl="0">
              <a:spcBef>
                <a:spcPts val="0"/>
              </a:spcBef>
              <a:buClr>
                <a:srgbClr val="054698"/>
              </a:buClr>
              <a:buSzPct val="100000"/>
              <a:buChar char="○"/>
            </a:pPr>
            <a:r>
              <a:rPr lang="en-US" sz="24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The upload is accomplished through in-house software and is seamless to the cartographers.</a:t>
            </a:r>
          </a:p>
          <a:p>
            <a:pPr marL="457200" lvl="0" indent="-381000" rtl="0">
              <a:spcBef>
                <a:spcPts val="0"/>
              </a:spcBef>
              <a:buClr>
                <a:srgbClr val="054698"/>
              </a:buClr>
              <a:buSzPct val="100000"/>
              <a:buFont typeface="Calibri"/>
              <a:buChar char="●"/>
            </a:pPr>
            <a:r>
              <a:rPr lang="en-US" sz="24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Typical turnaround times for return of validation reports:</a:t>
            </a:r>
          </a:p>
          <a:p>
            <a:pPr marL="914400" lvl="1" indent="-381000" rtl="0">
              <a:spcBef>
                <a:spcPts val="0"/>
              </a:spcBef>
              <a:buClr>
                <a:srgbClr val="054698"/>
              </a:buClr>
              <a:buSzPct val="100000"/>
              <a:buFont typeface="Calibri"/>
              <a:buChar char="○"/>
            </a:pPr>
            <a:r>
              <a:rPr lang="en-US" sz="24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3 working days for updates (ER profiles)</a:t>
            </a:r>
          </a:p>
          <a:p>
            <a:pPr marL="914400" lvl="1" indent="-381000" rtl="0">
              <a:spcBef>
                <a:spcPts val="0"/>
              </a:spcBef>
              <a:buClr>
                <a:srgbClr val="054698"/>
              </a:buClr>
              <a:buSzPct val="100000"/>
              <a:buFont typeface="Calibri"/>
              <a:buChar char="○"/>
            </a:pPr>
            <a:r>
              <a:rPr lang="en-US" sz="24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5 working days for new editions</a:t>
            </a:r>
          </a:p>
          <a:p>
            <a:pPr marL="914400" lvl="1" indent="-381000" rtl="0">
              <a:spcBef>
                <a:spcPts val="0"/>
              </a:spcBef>
              <a:buClr>
                <a:srgbClr val="054698"/>
              </a:buClr>
              <a:buSzPct val="100000"/>
              <a:buFont typeface="Calibri"/>
              <a:buChar char="○"/>
            </a:pPr>
            <a:r>
              <a:rPr lang="en-US" sz="24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10 working days for new cells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l="2933" t="40921" r="1819" b="42868"/>
          <a:stretch/>
        </p:blipFill>
        <p:spPr>
          <a:xfrm>
            <a:off x="2688" y="2218"/>
            <a:ext cx="9081854" cy="84128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-10630" y="6131105"/>
            <a:ext cx="9144000" cy="74400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590" y="6214132"/>
            <a:ext cx="577398" cy="57739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804566" y="6364399"/>
            <a:ext cx="4203600" cy="45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buSzPct val="25000"/>
              <a:buNone/>
            </a:pPr>
            <a:r>
              <a:rPr lang="en-US" sz="20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Coast Survey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</a:t>
            </a:r>
          </a:p>
        </p:txBody>
      </p:sp>
      <p:sp>
        <p:nvSpPr>
          <p:cNvPr id="174" name="Shape 174"/>
          <p:cNvSpPr/>
          <p:nvPr/>
        </p:nvSpPr>
        <p:spPr>
          <a:xfrm>
            <a:off x="-10630" y="2218"/>
            <a:ext cx="9174000" cy="835500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-545" y="837645"/>
            <a:ext cx="9163800" cy="3900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220653" y="225296"/>
            <a:ext cx="86724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  Validation Reports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215400" y="2088200"/>
            <a:ext cx="3597600" cy="21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54698"/>
              </a:buClr>
              <a:buSzPct val="100000"/>
              <a:buFont typeface="Calibri"/>
              <a:buChar char="●"/>
            </a:pPr>
            <a:r>
              <a:rPr lang="en-US" sz="18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Reports are sent back to NOAA via email, accepting or rejecting the ENC for distribution.</a:t>
            </a:r>
          </a:p>
          <a:p>
            <a:pPr marL="914400" lvl="1" indent="-342900" rtl="0">
              <a:spcBef>
                <a:spcPts val="0"/>
              </a:spcBef>
              <a:buClr>
                <a:srgbClr val="054698"/>
              </a:buClr>
              <a:buSzPct val="100000"/>
              <a:buFont typeface="Calibri"/>
              <a:buChar char="○"/>
            </a:pPr>
            <a:r>
              <a:rPr lang="en-US" sz="18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Before this process we would often send updates out that wouldn't load in navigation software.</a:t>
            </a:r>
          </a:p>
          <a:p>
            <a:pPr marL="914400" lvl="1" indent="-342900" rtl="0">
              <a:spcBef>
                <a:spcPts val="0"/>
              </a:spcBef>
              <a:buClr>
                <a:srgbClr val="054698"/>
              </a:buClr>
              <a:buSzPct val="100000"/>
              <a:buFont typeface="Calibri"/>
              <a:buChar char="○"/>
            </a:pPr>
            <a:r>
              <a:rPr lang="en-US" sz="18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IC-ENC loads every new edition and update into a variety of navigation software is to ensure that it loads and operates properly.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5400" y="1029045"/>
            <a:ext cx="5026200" cy="493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l="2933" t="40921" r="1819" b="42868"/>
          <a:stretch/>
        </p:blipFill>
        <p:spPr>
          <a:xfrm>
            <a:off x="2688" y="2218"/>
            <a:ext cx="9081854" cy="84128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>
            <a:off x="-10630" y="6131105"/>
            <a:ext cx="9144000" cy="74400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590" y="6214132"/>
            <a:ext cx="577398" cy="57739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804566" y="6364399"/>
            <a:ext cx="4203600" cy="45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buSzPct val="25000"/>
              <a:buNone/>
            </a:pPr>
            <a:r>
              <a:rPr lang="en-US" sz="20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Coast Survey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</a:t>
            </a:r>
          </a:p>
        </p:txBody>
      </p:sp>
      <p:sp>
        <p:nvSpPr>
          <p:cNvPr id="188" name="Shape 188"/>
          <p:cNvSpPr/>
          <p:nvPr/>
        </p:nvSpPr>
        <p:spPr>
          <a:xfrm>
            <a:off x="-10630" y="2218"/>
            <a:ext cx="9174000" cy="835500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-545" y="837645"/>
            <a:ext cx="9163800" cy="3900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220653" y="225296"/>
            <a:ext cx="86724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  IC- ENC Quality Assurance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215400" y="2088200"/>
            <a:ext cx="3597600" cy="21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ct val="100000"/>
              <a:buFont typeface="Cambria"/>
              <a:buChar char="●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S-58 Checks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ct val="100000"/>
              <a:buFont typeface="Cambria"/>
              <a:buChar char="●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Consistency Checks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ct val="100000"/>
              <a:buFont typeface="Cambria"/>
              <a:buChar char="○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Gaps in coverage between adjacent ENCs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ct val="100000"/>
              <a:buFont typeface="Cambria"/>
              <a:buChar char="○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Hole in data coverage within an ENC cell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ct val="100000"/>
              <a:buFont typeface="Cambria"/>
              <a:buChar char="○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COMF Value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ct val="100000"/>
              <a:buFont typeface="Cambria"/>
              <a:buChar char="○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Overlapping data coverage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ct val="100000"/>
              <a:buFont typeface="Cambria"/>
              <a:buChar char="●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Horizontal Consistency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ct val="100000"/>
              <a:buFont typeface="Cambria"/>
              <a:buChar char="○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edge matching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ct val="100000"/>
              <a:buFont typeface="Cambria"/>
              <a:buChar char="●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Vertical consistency 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4150" y="1335614"/>
            <a:ext cx="4669775" cy="370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88" y="4121313"/>
            <a:ext cx="7705725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 l="2933" t="40921" r="1819" b="42868"/>
          <a:stretch/>
        </p:blipFill>
        <p:spPr>
          <a:xfrm>
            <a:off x="2688" y="2218"/>
            <a:ext cx="9081854" cy="84128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-10630" y="6131105"/>
            <a:ext cx="9144000" cy="74400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590" y="6214132"/>
            <a:ext cx="577398" cy="57739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804566" y="6364399"/>
            <a:ext cx="4203600" cy="45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buSzPct val="25000"/>
              <a:buNone/>
            </a:pPr>
            <a:r>
              <a:rPr lang="en-US" sz="20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Coast Survey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</a:t>
            </a:r>
          </a:p>
        </p:txBody>
      </p:sp>
      <p:sp>
        <p:nvSpPr>
          <p:cNvPr id="203" name="Shape 203"/>
          <p:cNvSpPr/>
          <p:nvPr/>
        </p:nvSpPr>
        <p:spPr>
          <a:xfrm>
            <a:off x="-10630" y="2218"/>
            <a:ext cx="9174000" cy="835500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-545" y="837645"/>
            <a:ext cx="9163800" cy="3900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220653" y="225296"/>
            <a:ext cx="86724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NOAA and IC-ENC Distribution 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215400" y="739725"/>
            <a:ext cx="7856100" cy="200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ct val="100000"/>
              <a:buFont typeface="Cambria"/>
              <a:buChar char="●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The Same ENC datasets are distributed by IC-ENC and NOAA each week.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ct val="100000"/>
              <a:buFont typeface="Cambria"/>
              <a:buChar char="●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All data is distributed on Thursday by NOAA and IC-ENC within 4 hours of each other.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ct val="100000"/>
              <a:buFont typeface="Cambria"/>
              <a:buChar char="●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NOAA distributes on our website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ct val="100000"/>
              <a:buFont typeface="Cambria"/>
              <a:buChar char="●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IC-ENC distribute through Value Added Resellers (VARs).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50" y="2489078"/>
            <a:ext cx="9144001" cy="1627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l="2933" t="40921" r="1819" b="42868"/>
          <a:stretch/>
        </p:blipFill>
        <p:spPr>
          <a:xfrm>
            <a:off x="2688" y="2218"/>
            <a:ext cx="9081854" cy="84128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-10630" y="6131105"/>
            <a:ext cx="9144000" cy="74400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590" y="6214132"/>
            <a:ext cx="577398" cy="57739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804566" y="6364399"/>
            <a:ext cx="4203600" cy="45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buSzPct val="25000"/>
              <a:buNone/>
            </a:pPr>
            <a:r>
              <a:rPr lang="en-US" sz="20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Coast Survey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</a:t>
            </a:r>
          </a:p>
        </p:txBody>
      </p:sp>
      <p:sp>
        <p:nvSpPr>
          <p:cNvPr id="217" name="Shape 217"/>
          <p:cNvSpPr/>
          <p:nvPr/>
        </p:nvSpPr>
        <p:spPr>
          <a:xfrm>
            <a:off x="-10630" y="2218"/>
            <a:ext cx="9174000" cy="835500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-545" y="837645"/>
            <a:ext cx="9163800" cy="3900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220653" y="225296"/>
            <a:ext cx="86724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Result of the Partnership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215400" y="1120725"/>
            <a:ext cx="3443100" cy="527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54698"/>
              </a:buClr>
              <a:buSzPct val="100000"/>
              <a:buFont typeface="Cambria"/>
              <a:buChar char="●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Higher quality individual ENCs</a:t>
            </a:r>
          </a:p>
          <a:p>
            <a:pPr marL="457200" lvl="0" indent="-342900" rtl="0">
              <a:spcBef>
                <a:spcPts val="0"/>
              </a:spcBef>
              <a:buClr>
                <a:srgbClr val="054698"/>
              </a:buClr>
              <a:buSzPct val="100000"/>
              <a:buFont typeface="Cambria"/>
              <a:buChar char="●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Consistency in the chart suite</a:t>
            </a:r>
          </a:p>
          <a:p>
            <a:pPr marL="457200" lvl="0" indent="-342900" rtl="0">
              <a:spcBef>
                <a:spcPts val="0"/>
              </a:spcBef>
              <a:buClr>
                <a:srgbClr val="054698"/>
              </a:buClr>
              <a:buSzPct val="100000"/>
              <a:buFont typeface="Cambria"/>
              <a:buChar char="●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Consistency with adjoining ENC's from other countries. </a:t>
            </a:r>
          </a:p>
          <a:p>
            <a:pPr marL="457200" lvl="0" indent="-342900" rtl="0">
              <a:spcBef>
                <a:spcPts val="0"/>
              </a:spcBef>
              <a:buClr>
                <a:srgbClr val="054698"/>
              </a:buClr>
              <a:buSzPct val="100000"/>
              <a:buFont typeface="Cambria"/>
              <a:buChar char="●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Better understanding of international standards and best practices by NOAA cartographers </a:t>
            </a:r>
          </a:p>
          <a:p>
            <a:pPr marL="457200" lvl="0" indent="-342900" rtl="0">
              <a:spcBef>
                <a:spcPts val="0"/>
              </a:spcBef>
              <a:buClr>
                <a:srgbClr val="054698"/>
              </a:buClr>
              <a:buSzPct val="100000"/>
              <a:buFont typeface="Cambria"/>
              <a:buChar char="●"/>
            </a:pPr>
            <a:r>
              <a:rPr lang="en-US" sz="1800">
                <a:solidFill>
                  <a:srgbClr val="054698"/>
                </a:solidFill>
                <a:latin typeface="Cambria"/>
                <a:ea typeface="Cambria"/>
                <a:cs typeface="Cambria"/>
                <a:sym typeface="Cambria"/>
              </a:rPr>
              <a:t>Better availability of ENC's through a wider distribution to ensure that Mariners are you are using United States official ENCs within United States waters. 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6675" y="1572925"/>
            <a:ext cx="5370501" cy="323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735425" y="1045988"/>
            <a:ext cx="7498500" cy="3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>
                <a:solidFill>
                  <a:srgbClr val="054698"/>
                </a:solidFill>
              </a:rPr>
              <a:t>A better and more widely available ENC product for Safe Navigation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625</Words>
  <Application>Microsoft Office PowerPoint</Application>
  <PresentationFormat>On-screen Show (4:3)</PresentationFormat>
  <Paragraphs>113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Christina Fandel</cp:lastModifiedBy>
  <cp:revision>4</cp:revision>
  <dcterms:modified xsi:type="dcterms:W3CDTF">2017-10-10T21:34:09Z</dcterms:modified>
</cp:coreProperties>
</file>