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9" r:id="rId3"/>
    <p:sldId id="260" r:id="rId4"/>
    <p:sldId id="267" r:id="rId5"/>
    <p:sldId id="261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698"/>
    <a:srgbClr val="008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4" autoAdjust="0"/>
    <p:restoredTop sz="66032" autoAdjust="0"/>
  </p:normalViewPr>
  <p:slideViewPr>
    <p:cSldViewPr snapToGrid="0">
      <p:cViewPr varScale="1">
        <p:scale>
          <a:sx n="76" d="100"/>
          <a:sy n="76" d="100"/>
        </p:scale>
        <p:origin x="23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AF187-4864-4B87-8117-9AB34039501D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A7255-6C7D-4B0F-88E4-81F231FA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81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7255-6C7D-4B0F-88E4-81F231FABF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88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7255-6C7D-4B0F-88E4-81F231FABF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86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7255-6C7D-4B0F-88E4-81F231FABF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21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7255-6C7D-4B0F-88E4-81F231FABF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98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7255-6C7D-4B0F-88E4-81F231FABF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49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7255-6C7D-4B0F-88E4-81F231FABF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74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7255-6C7D-4B0F-88E4-81F231FABF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72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7255-6C7D-4B0F-88E4-81F231FABF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24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7255-6C7D-4B0F-88E4-81F231FABF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6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3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3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7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1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21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6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1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6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6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90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9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E3A07-5228-40D8-B323-9594B85F66F0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FA289-20B8-4B02-A79D-5FE2045D7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6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coast.pilot@noaa.go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thomas.loeper@noaa.gov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34" t="40923" r="1823" b="9647"/>
          <a:stretch/>
        </p:blipFill>
        <p:spPr>
          <a:xfrm>
            <a:off x="2688" y="2218"/>
            <a:ext cx="9155097" cy="2573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630" y="6131105"/>
            <a:ext cx="9144000" cy="744029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" y="6214132"/>
            <a:ext cx="577976" cy="57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446" y="6323833"/>
            <a:ext cx="4203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chemeClr val="bg1"/>
                </a:solidFill>
              </a:rPr>
              <a:t>Office of Coast Survey</a:t>
            </a:r>
            <a:endParaRPr lang="en-US" baseline="30000" dirty="0">
              <a:solidFill>
                <a:schemeClr val="bg1"/>
              </a:solidFill>
            </a:endParaRPr>
          </a:p>
          <a:p>
            <a:r>
              <a:rPr lang="en-US" baseline="30000" dirty="0">
                <a:solidFill>
                  <a:schemeClr val="bg1"/>
                </a:solidFill>
              </a:rPr>
              <a:t>National Oceanic and Atmospheric Administration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33039" y="2539025"/>
            <a:ext cx="410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smtClean="0">
                <a:solidFill>
                  <a:srgbClr val="054698"/>
                </a:solidFill>
              </a:rPr>
              <a:t>Coast Pilot</a:t>
            </a:r>
            <a:endParaRPr lang="en-US" sz="4800" b="1" dirty="0">
              <a:solidFill>
                <a:srgbClr val="054698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545" y="2577961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TextBox 45"/>
          <p:cNvSpPr txBox="1"/>
          <p:nvPr/>
        </p:nvSpPr>
        <p:spPr>
          <a:xfrm>
            <a:off x="3858328" y="3315938"/>
            <a:ext cx="4985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8DE7"/>
                </a:solidFill>
              </a:rPr>
              <a:t>Some Basic Questions &amp; Answers</a:t>
            </a:r>
            <a:endParaRPr lang="en-US" sz="2800" dirty="0">
              <a:solidFill>
                <a:srgbClr val="008DE7"/>
              </a:solidFill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3" t="7678" r="1337" b="1598"/>
          <a:stretch/>
        </p:blipFill>
        <p:spPr bwMode="auto">
          <a:xfrm>
            <a:off x="170480" y="2774095"/>
            <a:ext cx="238950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65761" y="4594611"/>
            <a:ext cx="49851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8DE7"/>
                </a:solidFill>
              </a:rPr>
              <a:t>Tom Loeper</a:t>
            </a:r>
          </a:p>
          <a:p>
            <a:pPr algn="r"/>
            <a:r>
              <a:rPr lang="en-US" sz="2800" dirty="0" smtClean="0">
                <a:solidFill>
                  <a:srgbClr val="008DE7"/>
                </a:solidFill>
              </a:rPr>
              <a:t>(301)367-5680</a:t>
            </a:r>
          </a:p>
          <a:p>
            <a:pPr algn="r"/>
            <a:r>
              <a:rPr lang="en-US" sz="2800" dirty="0" smtClean="0">
                <a:solidFill>
                  <a:srgbClr val="008DE7"/>
                </a:solidFill>
              </a:rPr>
              <a:t>thomas.loeper@noaa.gov</a:t>
            </a:r>
            <a:endParaRPr lang="en-US" sz="2800" dirty="0">
              <a:solidFill>
                <a:srgbClr val="008D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8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34" t="40921" r="1823" b="42868"/>
          <a:stretch/>
        </p:blipFill>
        <p:spPr>
          <a:xfrm>
            <a:off x="2688" y="2218"/>
            <a:ext cx="9155097" cy="84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630" y="6131105"/>
            <a:ext cx="9144000" cy="744029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" y="6214132"/>
            <a:ext cx="577976" cy="57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4566" y="6364399"/>
            <a:ext cx="420367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000" b="1" baseline="30000" dirty="0">
                <a:solidFill>
                  <a:schemeClr val="bg1"/>
                </a:solidFill>
              </a:rPr>
              <a:t>Office of Coast Survey</a:t>
            </a:r>
            <a:endParaRPr lang="en-US" sz="2000" baseline="30000" dirty="0">
              <a:solidFill>
                <a:schemeClr val="bg1"/>
              </a:solidFill>
            </a:endParaRPr>
          </a:p>
          <a:p>
            <a:r>
              <a:rPr lang="en-US" baseline="30000" dirty="0">
                <a:solidFill>
                  <a:schemeClr val="bg1"/>
                </a:solidFill>
              </a:rPr>
              <a:t>National Oceanic and Atmospheric Administration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0630" y="2218"/>
            <a:ext cx="9173867" cy="83542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-545" y="837645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220653" y="102635"/>
            <a:ext cx="8672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54698"/>
                </a:solidFill>
              </a:rPr>
              <a:t>Coast Pilot</a:t>
            </a:r>
            <a:endParaRPr lang="en-US" sz="4400" dirty="0">
              <a:solidFill>
                <a:srgbClr val="054698"/>
              </a:solidFill>
            </a:endParaRPr>
          </a:p>
        </p:txBody>
      </p:sp>
      <p:sp>
        <p:nvSpPr>
          <p:cNvPr id="46" name="Rectangle 40"/>
          <p:cNvSpPr>
            <a:spLocks noChangeArrowheads="1"/>
          </p:cNvSpPr>
          <p:nvPr/>
        </p:nvSpPr>
        <p:spPr bwMode="auto">
          <a:xfrm>
            <a:off x="512956" y="2185442"/>
            <a:ext cx="812939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0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What is it?</a:t>
            </a:r>
          </a:p>
          <a:p>
            <a:pPr>
              <a:spcBef>
                <a:spcPct val="0"/>
              </a:spcBef>
            </a:pPr>
            <a:r>
              <a:rPr lang="en-US" altLang="en-US" sz="40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When did we appear?</a:t>
            </a:r>
          </a:p>
          <a:p>
            <a:pPr>
              <a:spcBef>
                <a:spcPct val="0"/>
              </a:spcBef>
            </a:pPr>
            <a:r>
              <a:rPr lang="en-US" altLang="en-US" sz="40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Who are we?</a:t>
            </a:r>
          </a:p>
          <a:p>
            <a:pPr>
              <a:spcBef>
                <a:spcPct val="0"/>
              </a:spcBef>
            </a:pPr>
            <a:r>
              <a:rPr lang="en-US" altLang="en-US" sz="40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Where are we located &amp; our AOR?</a:t>
            </a:r>
          </a:p>
          <a:p>
            <a:pPr>
              <a:spcBef>
                <a:spcPct val="0"/>
              </a:spcBef>
            </a:pPr>
            <a:r>
              <a:rPr lang="en-US" altLang="en-US" sz="40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How do we complete our work?</a:t>
            </a:r>
            <a:endParaRPr lang="en-US" altLang="en-US" sz="4000" dirty="0">
              <a:solidFill>
                <a:srgbClr val="054698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945" y="1119153"/>
            <a:ext cx="74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DE7"/>
                </a:solidFill>
              </a:rPr>
              <a:t>Some Basic Questions &amp; Answers</a:t>
            </a:r>
            <a:endParaRPr lang="en-US" sz="3600" dirty="0">
              <a:solidFill>
                <a:srgbClr val="008D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5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34" t="40921" r="1823" b="42868"/>
          <a:stretch/>
        </p:blipFill>
        <p:spPr>
          <a:xfrm>
            <a:off x="2688" y="2218"/>
            <a:ext cx="9155097" cy="84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630" y="6131105"/>
            <a:ext cx="9144000" cy="744029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" y="6214132"/>
            <a:ext cx="577976" cy="57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4566" y="6364399"/>
            <a:ext cx="420367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000" b="1" baseline="30000" dirty="0">
                <a:solidFill>
                  <a:schemeClr val="bg1"/>
                </a:solidFill>
              </a:rPr>
              <a:t>Office of Coast Survey</a:t>
            </a:r>
            <a:endParaRPr lang="en-US" sz="2000" baseline="30000" dirty="0">
              <a:solidFill>
                <a:schemeClr val="bg1"/>
              </a:solidFill>
            </a:endParaRPr>
          </a:p>
          <a:p>
            <a:r>
              <a:rPr lang="en-US" baseline="30000" dirty="0">
                <a:solidFill>
                  <a:schemeClr val="bg1"/>
                </a:solidFill>
              </a:rPr>
              <a:t>National Oceanic and Atmospheric Administration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0630" y="2218"/>
            <a:ext cx="9173867" cy="83542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-545" y="837645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20653" y="102635"/>
            <a:ext cx="8672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54698"/>
                </a:solidFill>
              </a:rPr>
              <a:t>Coast Pilot</a:t>
            </a:r>
            <a:endParaRPr lang="en-US" sz="4400" dirty="0">
              <a:solidFill>
                <a:srgbClr val="054698"/>
              </a:solidFill>
            </a:endParaRPr>
          </a:p>
        </p:txBody>
      </p:sp>
      <p:sp>
        <p:nvSpPr>
          <p:cNvPr id="12" name="Rectangle 40"/>
          <p:cNvSpPr>
            <a:spLocks noChangeArrowheads="1"/>
          </p:cNvSpPr>
          <p:nvPr/>
        </p:nvSpPr>
        <p:spPr bwMode="auto">
          <a:xfrm>
            <a:off x="220653" y="2080527"/>
            <a:ext cx="875322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0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PDF</a:t>
            </a:r>
          </a:p>
          <a:p>
            <a:pPr lvl="1">
              <a:spcBef>
                <a:spcPct val="0"/>
              </a:spcBef>
            </a:pPr>
            <a:r>
              <a:rPr lang="en-US" altLang="en-US" dirty="0" smtClean="0">
                <a:solidFill>
                  <a:srgbClr val="054698"/>
                </a:solidFill>
                <a:latin typeface="Calibri" panose="020F0502020204030204" pitchFamily="34" charset="0"/>
              </a:rPr>
              <a:t>Entire books – meets carriage requirements per USCG</a:t>
            </a:r>
          </a:p>
          <a:p>
            <a:pPr lvl="1">
              <a:spcBef>
                <a:spcPct val="0"/>
              </a:spcBef>
            </a:pPr>
            <a:r>
              <a:rPr lang="en-US" altLang="en-US" dirty="0" smtClean="0">
                <a:solidFill>
                  <a:srgbClr val="054698"/>
                </a:solidFill>
                <a:latin typeface="Calibri" panose="020F0502020204030204" pitchFamily="34" charset="0"/>
              </a:rPr>
              <a:t>Chapters – for recreational users</a:t>
            </a:r>
          </a:p>
          <a:p>
            <a:pPr>
              <a:spcBef>
                <a:spcPct val="0"/>
              </a:spcBef>
            </a:pPr>
            <a:r>
              <a:rPr lang="en-US" altLang="en-US" sz="40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XML</a:t>
            </a:r>
          </a:p>
          <a:p>
            <a:pPr>
              <a:spcBef>
                <a:spcPct val="0"/>
              </a:spcBef>
            </a:pPr>
            <a:r>
              <a:rPr lang="en-US" altLang="en-US" sz="40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HTML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9945" y="1119153"/>
            <a:ext cx="74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DE7"/>
                </a:solidFill>
              </a:rPr>
              <a:t>What is available to the public?</a:t>
            </a:r>
            <a:endParaRPr lang="en-US" sz="3600" dirty="0">
              <a:solidFill>
                <a:srgbClr val="008DE7"/>
              </a:solidFill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-15194" y="5134360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HelveticaNeueLT Pro 45 L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NeueLT Pro 45 L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NeueLT Pro 45 L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NeueLT Pro 45 L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Pro 45 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Pro 45 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Pro 45 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Pro 45 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Pro 45 Lt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Calibri" panose="020F0502020204030204" pitchFamily="34" charset="0"/>
              </a:rPr>
              <a:t>www.nauticalcharts.noaa.gov</a:t>
            </a:r>
          </a:p>
        </p:txBody>
      </p:sp>
    </p:spTree>
    <p:extLst>
      <p:ext uri="{BB962C8B-B14F-4D97-AF65-F5344CB8AC3E}">
        <p14:creationId xmlns:p14="http://schemas.microsoft.com/office/powerpoint/2010/main" val="12667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934" t="40921" r="1823" b="42868"/>
          <a:stretch/>
        </p:blipFill>
        <p:spPr>
          <a:xfrm>
            <a:off x="2688" y="2218"/>
            <a:ext cx="9155097" cy="84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630" y="6131105"/>
            <a:ext cx="9144000" cy="744029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" y="6214132"/>
            <a:ext cx="577976" cy="57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4566" y="6364399"/>
            <a:ext cx="420367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000" b="1" baseline="30000" dirty="0">
                <a:solidFill>
                  <a:schemeClr val="bg1"/>
                </a:solidFill>
              </a:rPr>
              <a:t>Office of Coast Survey</a:t>
            </a:r>
            <a:endParaRPr lang="en-US" sz="2000" baseline="30000" dirty="0">
              <a:solidFill>
                <a:schemeClr val="bg1"/>
              </a:solidFill>
            </a:endParaRPr>
          </a:p>
          <a:p>
            <a:r>
              <a:rPr lang="en-US" baseline="30000" dirty="0">
                <a:solidFill>
                  <a:schemeClr val="bg1"/>
                </a:solidFill>
              </a:rPr>
              <a:t>National Oceanic and Atmospheric Administration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0630" y="2218"/>
            <a:ext cx="9173867" cy="83542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-545" y="837645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20653" y="102635"/>
            <a:ext cx="8672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54698"/>
                </a:solidFill>
              </a:rPr>
              <a:t>Coast Pilot</a:t>
            </a:r>
            <a:endParaRPr lang="en-US" sz="4400" dirty="0">
              <a:solidFill>
                <a:srgbClr val="054698"/>
              </a:solidFill>
            </a:endParaRPr>
          </a:p>
        </p:txBody>
      </p:sp>
      <p:pic>
        <p:nvPicPr>
          <p:cNvPr id="2" name="CP_Site_2 O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85" y="1196415"/>
            <a:ext cx="9144000" cy="46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9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34" t="40921" r="1823" b="42868"/>
          <a:stretch/>
        </p:blipFill>
        <p:spPr>
          <a:xfrm>
            <a:off x="2688" y="2218"/>
            <a:ext cx="9155097" cy="84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630" y="6131105"/>
            <a:ext cx="9144000" cy="744029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" y="6214132"/>
            <a:ext cx="577976" cy="57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4566" y="6364399"/>
            <a:ext cx="420367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000" b="1" baseline="30000" dirty="0">
                <a:solidFill>
                  <a:schemeClr val="bg1"/>
                </a:solidFill>
              </a:rPr>
              <a:t>Office of Coast Survey</a:t>
            </a:r>
            <a:endParaRPr lang="en-US" sz="2000" baseline="30000" dirty="0">
              <a:solidFill>
                <a:schemeClr val="bg1"/>
              </a:solidFill>
            </a:endParaRPr>
          </a:p>
          <a:p>
            <a:r>
              <a:rPr lang="en-US" baseline="30000" dirty="0">
                <a:solidFill>
                  <a:schemeClr val="bg1"/>
                </a:solidFill>
              </a:rPr>
              <a:t>National Oceanic and Atmospheric Administration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0630" y="2218"/>
            <a:ext cx="9173867" cy="83542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-545" y="837645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220653" y="102635"/>
            <a:ext cx="8672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54698"/>
                </a:solidFill>
              </a:rPr>
              <a:t>Coast Pilot</a:t>
            </a:r>
            <a:endParaRPr lang="en-US" sz="4400" dirty="0">
              <a:solidFill>
                <a:srgbClr val="054698"/>
              </a:solidFill>
            </a:endParaRPr>
          </a:p>
        </p:txBody>
      </p:sp>
      <p:sp>
        <p:nvSpPr>
          <p:cNvPr id="17" name="Rectangle 40"/>
          <p:cNvSpPr>
            <a:spLocks noChangeArrowheads="1"/>
          </p:cNvSpPr>
          <p:nvPr/>
        </p:nvSpPr>
        <p:spPr bwMode="auto">
          <a:xfrm>
            <a:off x="220653" y="1848511"/>
            <a:ext cx="8753226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6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Regulated Vessel</a:t>
            </a:r>
          </a:p>
          <a:p>
            <a:pPr lvl="1">
              <a:spcBef>
                <a:spcPct val="0"/>
              </a:spcBef>
            </a:pPr>
            <a:r>
              <a:rPr lang="en-US" altLang="en-US" dirty="0" smtClean="0">
                <a:solidFill>
                  <a:srgbClr val="054698"/>
                </a:solidFill>
                <a:latin typeface="Calibri" panose="020F0502020204030204" pitchFamily="34" charset="0"/>
              </a:rPr>
              <a:t>Coast Pilot/Sailing Directions are not ECDIS ready</a:t>
            </a:r>
          </a:p>
          <a:p>
            <a:pPr lvl="1">
              <a:spcBef>
                <a:spcPct val="0"/>
              </a:spcBef>
            </a:pPr>
            <a:r>
              <a:rPr lang="en-US" altLang="en-US" dirty="0" smtClean="0">
                <a:solidFill>
                  <a:srgbClr val="054698"/>
                </a:solidFill>
                <a:latin typeface="Calibri" panose="020F0502020204030204" pitchFamily="34" charset="0"/>
              </a:rPr>
              <a:t>Creation and approval of Product Specifications</a:t>
            </a:r>
          </a:p>
          <a:p>
            <a:pPr lvl="2">
              <a:spcBef>
                <a:spcPct val="0"/>
              </a:spcBef>
            </a:pPr>
            <a:r>
              <a:rPr lang="en-US" altLang="en-US" dirty="0" smtClean="0">
                <a:solidFill>
                  <a:srgbClr val="054698"/>
                </a:solidFill>
                <a:latin typeface="Calibri" panose="020F0502020204030204" pitchFamily="34" charset="0"/>
              </a:rPr>
              <a:t>Marine Protected Areas (S-122)</a:t>
            </a:r>
          </a:p>
          <a:p>
            <a:pPr lvl="2">
              <a:spcBef>
                <a:spcPct val="0"/>
              </a:spcBef>
            </a:pPr>
            <a:r>
              <a:rPr lang="en-US" altLang="en-US" dirty="0" smtClean="0">
                <a:solidFill>
                  <a:srgbClr val="054698"/>
                </a:solidFill>
                <a:latin typeface="Calibri" panose="020F0502020204030204" pitchFamily="34" charset="0"/>
              </a:rPr>
              <a:t>Radio Services(S-123)</a:t>
            </a:r>
          </a:p>
          <a:p>
            <a:pPr>
              <a:spcBef>
                <a:spcPct val="0"/>
              </a:spcBef>
            </a:pPr>
            <a:r>
              <a:rPr lang="en-US" altLang="en-US" sz="36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Recreationa</a:t>
            </a:r>
            <a:r>
              <a:rPr lang="en-US" altLang="en-US" sz="3600" dirty="0">
                <a:solidFill>
                  <a:srgbClr val="054698"/>
                </a:solidFill>
                <a:latin typeface="Calibri" panose="020F0502020204030204" pitchFamily="34" charset="0"/>
              </a:rPr>
              <a:t>l</a:t>
            </a:r>
            <a:r>
              <a:rPr lang="en-US" altLang="en-US" sz="36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 Boaters</a:t>
            </a:r>
            <a:endParaRPr lang="en-US" altLang="en-US" sz="3600" dirty="0">
              <a:solidFill>
                <a:srgbClr val="054698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</a:pPr>
            <a:r>
              <a:rPr lang="en-US" altLang="en-US" dirty="0" smtClean="0">
                <a:solidFill>
                  <a:srgbClr val="054698"/>
                </a:solidFill>
                <a:latin typeface="Calibri" panose="020F0502020204030204" pitchFamily="34" charset="0"/>
              </a:rPr>
              <a:t>Add value for developers</a:t>
            </a:r>
          </a:p>
          <a:p>
            <a:pPr>
              <a:spcBef>
                <a:spcPct val="0"/>
              </a:spcBef>
            </a:pPr>
            <a:r>
              <a:rPr lang="en-US" altLang="en-US" sz="36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Create a method for crowd-sourcing data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9945" y="1119153"/>
            <a:ext cx="74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DE7"/>
                </a:solidFill>
              </a:rPr>
              <a:t>Where are we headed?</a:t>
            </a:r>
            <a:endParaRPr lang="en-US" sz="3600" dirty="0">
              <a:solidFill>
                <a:srgbClr val="008D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8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34" t="40921" r="1823" b="42868"/>
          <a:stretch/>
        </p:blipFill>
        <p:spPr>
          <a:xfrm>
            <a:off x="2688" y="2218"/>
            <a:ext cx="9155097" cy="84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630" y="6131105"/>
            <a:ext cx="9144000" cy="744029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" y="6214132"/>
            <a:ext cx="577976" cy="57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4566" y="6364399"/>
            <a:ext cx="420367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000" b="1" baseline="30000" dirty="0">
                <a:solidFill>
                  <a:schemeClr val="bg1"/>
                </a:solidFill>
              </a:rPr>
              <a:t>Office of Coast Survey</a:t>
            </a:r>
            <a:endParaRPr lang="en-US" sz="2000" baseline="30000" dirty="0">
              <a:solidFill>
                <a:schemeClr val="bg1"/>
              </a:solidFill>
            </a:endParaRPr>
          </a:p>
          <a:p>
            <a:r>
              <a:rPr lang="en-US" baseline="30000" dirty="0">
                <a:solidFill>
                  <a:schemeClr val="bg1"/>
                </a:solidFill>
              </a:rPr>
              <a:t>National Oceanic and Atmospheric Administration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0630" y="2218"/>
            <a:ext cx="9173867" cy="83542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-545" y="837645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20653" y="2254910"/>
            <a:ext cx="8753226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6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Anthropocene Institute</a:t>
            </a:r>
          </a:p>
          <a:p>
            <a:pPr lvl="1">
              <a:spcBef>
                <a:spcPct val="0"/>
              </a:spcBef>
            </a:pPr>
            <a:r>
              <a:rPr lang="en-US" altLang="en-US" dirty="0" smtClean="0">
                <a:solidFill>
                  <a:srgbClr val="054698"/>
                </a:solidFill>
                <a:latin typeface="Calibri" panose="020F0502020204030204" pitchFamily="34" charset="0"/>
              </a:rPr>
              <a:t>Working with Marine Protected Areas (MPA’s)</a:t>
            </a:r>
          </a:p>
          <a:p>
            <a:pPr lvl="1">
              <a:spcBef>
                <a:spcPct val="0"/>
              </a:spcBef>
            </a:pPr>
            <a:r>
              <a:rPr lang="en-US" altLang="en-US" dirty="0" smtClean="0">
                <a:solidFill>
                  <a:srgbClr val="054698"/>
                </a:solidFill>
                <a:latin typeface="Calibri" panose="020F0502020204030204" pitchFamily="34" charset="0"/>
              </a:rPr>
              <a:t>Listing regulations</a:t>
            </a:r>
          </a:p>
          <a:p>
            <a:pPr lvl="1">
              <a:spcBef>
                <a:spcPct val="0"/>
              </a:spcBef>
            </a:pPr>
            <a:r>
              <a:rPr lang="en-US" altLang="en-US" dirty="0" smtClean="0">
                <a:solidFill>
                  <a:srgbClr val="054698"/>
                </a:solidFill>
                <a:latin typeface="Calibri" panose="020F0502020204030204" pitchFamily="34" charset="0"/>
              </a:rPr>
              <a:t>Visualize overlapping areas</a:t>
            </a:r>
          </a:p>
          <a:p>
            <a:pPr lvl="1">
              <a:spcBef>
                <a:spcPct val="0"/>
              </a:spcBef>
            </a:pPr>
            <a:r>
              <a:rPr lang="en-US" altLang="en-US" dirty="0" smtClean="0">
                <a:solidFill>
                  <a:srgbClr val="054698"/>
                </a:solidFill>
                <a:latin typeface="Calibri" panose="020F0502020204030204" pitchFamily="34" charset="0"/>
              </a:rPr>
              <a:t>Establish priorities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-15194" y="5049704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HelveticaNeueLT Pro 45 L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NeueLT Pro 45 L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NeueLT Pro 45 L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NeueLT Pro 45 L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Pro 45 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Pro 45 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Pro 45 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Pro 45 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Pro 45 Lt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mpa.protectedseas.net/north-</a:t>
            </a:r>
            <a:r>
              <a:rPr lang="en-US" altLang="en-US" sz="3200" dirty="0" err="1">
                <a:solidFill>
                  <a:srgbClr val="FF0000"/>
                </a:solidFill>
                <a:latin typeface="Calibri" panose="020F0502020204030204" pitchFamily="34" charset="0"/>
              </a:rPr>
              <a:t>america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/north-</a:t>
            </a:r>
            <a:r>
              <a:rPr lang="en-US" altLang="en-US" sz="3200" dirty="0" err="1">
                <a:solidFill>
                  <a:srgbClr val="FF0000"/>
                </a:solidFill>
                <a:latin typeface="Calibri" panose="020F0502020204030204" pitchFamily="34" charset="0"/>
              </a:rPr>
              <a:t>atlantic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653" y="1104921"/>
            <a:ext cx="74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DE7"/>
                </a:solidFill>
              </a:rPr>
              <a:t>New Ideas to Present Data</a:t>
            </a:r>
            <a:endParaRPr lang="en-US" sz="3600" dirty="0">
              <a:solidFill>
                <a:srgbClr val="008DE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653" y="102635"/>
            <a:ext cx="8672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54698"/>
                </a:solidFill>
              </a:rPr>
              <a:t>Coast Pilot</a:t>
            </a:r>
            <a:endParaRPr lang="en-US" sz="4400" dirty="0">
              <a:solidFill>
                <a:srgbClr val="054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6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934" t="40921" r="1823" b="42868"/>
          <a:stretch/>
        </p:blipFill>
        <p:spPr>
          <a:xfrm>
            <a:off x="2688" y="2218"/>
            <a:ext cx="9155097" cy="84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630" y="6131105"/>
            <a:ext cx="9144000" cy="744029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" y="6214132"/>
            <a:ext cx="577976" cy="57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4566" y="6364399"/>
            <a:ext cx="420367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000" b="1" baseline="30000" dirty="0">
                <a:solidFill>
                  <a:schemeClr val="bg1"/>
                </a:solidFill>
              </a:rPr>
              <a:t>Office of Coast Survey</a:t>
            </a:r>
            <a:endParaRPr lang="en-US" sz="2000" baseline="30000" dirty="0">
              <a:solidFill>
                <a:schemeClr val="bg1"/>
              </a:solidFill>
            </a:endParaRPr>
          </a:p>
          <a:p>
            <a:r>
              <a:rPr lang="en-US" baseline="30000" dirty="0">
                <a:solidFill>
                  <a:schemeClr val="bg1"/>
                </a:solidFill>
              </a:rPr>
              <a:t>National Oceanic and Atmospheric Administration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0630" y="2218"/>
            <a:ext cx="9173867" cy="83542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-545" y="837645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20653" y="102635"/>
            <a:ext cx="8672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54698"/>
                </a:solidFill>
              </a:rPr>
              <a:t>Coast Pilot</a:t>
            </a:r>
            <a:endParaRPr lang="en-US" sz="4400" dirty="0">
              <a:solidFill>
                <a:srgbClr val="054698"/>
              </a:solidFill>
            </a:endParaRPr>
          </a:p>
        </p:txBody>
      </p:sp>
      <p:pic>
        <p:nvPicPr>
          <p:cNvPr id="2" name="Anthropocene_Site_3 O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85" y="1451243"/>
            <a:ext cx="9144000" cy="443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1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34" t="40921" r="1823" b="42868"/>
          <a:stretch/>
        </p:blipFill>
        <p:spPr>
          <a:xfrm>
            <a:off x="2688" y="2218"/>
            <a:ext cx="9155097" cy="84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630" y="6131105"/>
            <a:ext cx="9144000" cy="744029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" y="6214132"/>
            <a:ext cx="577976" cy="57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4566" y="6364399"/>
            <a:ext cx="420367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000" b="1" baseline="30000" dirty="0">
                <a:solidFill>
                  <a:schemeClr val="bg1"/>
                </a:solidFill>
              </a:rPr>
              <a:t>Office of Coast Survey</a:t>
            </a:r>
            <a:endParaRPr lang="en-US" sz="2000" baseline="30000" dirty="0">
              <a:solidFill>
                <a:schemeClr val="bg1"/>
              </a:solidFill>
            </a:endParaRPr>
          </a:p>
          <a:p>
            <a:r>
              <a:rPr lang="en-US" baseline="30000" dirty="0">
                <a:solidFill>
                  <a:schemeClr val="bg1"/>
                </a:solidFill>
              </a:rPr>
              <a:t>National Oceanic and Atmospheric Administration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0630" y="2218"/>
            <a:ext cx="9173867" cy="83542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-545" y="837645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20653" y="2254910"/>
            <a:ext cx="875322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6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More tabulated information?</a:t>
            </a:r>
          </a:p>
          <a:p>
            <a:pPr>
              <a:spcBef>
                <a:spcPct val="0"/>
              </a:spcBef>
            </a:pPr>
            <a:r>
              <a:rPr lang="en-US" altLang="en-US" sz="36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More geo-tagged information?</a:t>
            </a:r>
          </a:p>
          <a:p>
            <a:pPr>
              <a:spcBef>
                <a:spcPct val="0"/>
              </a:spcBef>
            </a:pPr>
            <a:r>
              <a:rPr lang="en-US" altLang="en-US" sz="36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Some type of crowd-sourced information?</a:t>
            </a:r>
          </a:p>
          <a:p>
            <a:pPr>
              <a:spcBef>
                <a:spcPct val="0"/>
              </a:spcBef>
            </a:pPr>
            <a:r>
              <a:rPr lang="en-US" altLang="en-US" sz="3600" dirty="0" smtClean="0">
                <a:solidFill>
                  <a:srgbClr val="054698"/>
                </a:solidFill>
                <a:latin typeface="Calibri" panose="020F0502020204030204" pitchFamily="34" charset="0"/>
              </a:rPr>
              <a:t>Continue to focus on the ENC conversion?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0653" y="1104921"/>
            <a:ext cx="74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DE7"/>
                </a:solidFill>
              </a:rPr>
              <a:t>What would you like to see?</a:t>
            </a:r>
            <a:endParaRPr lang="en-US" sz="3600" dirty="0">
              <a:solidFill>
                <a:srgbClr val="008DE7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653" y="102635"/>
            <a:ext cx="8672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54698"/>
                </a:solidFill>
              </a:rPr>
              <a:t>Coast Pilot</a:t>
            </a:r>
            <a:endParaRPr lang="en-US" sz="4400" dirty="0">
              <a:solidFill>
                <a:srgbClr val="054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0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34" t="40921" r="1823" b="42868"/>
          <a:stretch/>
        </p:blipFill>
        <p:spPr>
          <a:xfrm>
            <a:off x="2688" y="2218"/>
            <a:ext cx="9155097" cy="84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630" y="6131105"/>
            <a:ext cx="9144000" cy="744029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" y="6214132"/>
            <a:ext cx="577976" cy="57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4566" y="6364399"/>
            <a:ext cx="420367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000" b="1" baseline="30000" dirty="0">
                <a:solidFill>
                  <a:schemeClr val="bg1"/>
                </a:solidFill>
              </a:rPr>
              <a:t>Office of Coast Survey</a:t>
            </a:r>
            <a:endParaRPr lang="en-US" sz="2000" baseline="30000" dirty="0">
              <a:solidFill>
                <a:schemeClr val="bg1"/>
              </a:solidFill>
            </a:endParaRPr>
          </a:p>
          <a:p>
            <a:r>
              <a:rPr lang="en-US" baseline="30000" dirty="0">
                <a:solidFill>
                  <a:schemeClr val="bg1"/>
                </a:solidFill>
              </a:rPr>
              <a:t>National Oceanic and Atmospheric Administration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0630" y="2218"/>
            <a:ext cx="9173867" cy="83542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-545" y="837645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3" t="7678" r="1337" b="1598"/>
          <a:stretch/>
        </p:blipFill>
        <p:spPr bwMode="auto">
          <a:xfrm>
            <a:off x="170480" y="1554904"/>
            <a:ext cx="3003945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74425" y="3409287"/>
            <a:ext cx="56764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008DE7"/>
                </a:solidFill>
              </a:rPr>
              <a:t>Tom Loeper</a:t>
            </a:r>
          </a:p>
          <a:p>
            <a:pPr algn="r"/>
            <a:r>
              <a:rPr lang="en-US" sz="3600" dirty="0" smtClean="0">
                <a:solidFill>
                  <a:srgbClr val="008DE7"/>
                </a:solidFill>
              </a:rPr>
              <a:t>(301)367-5680</a:t>
            </a:r>
          </a:p>
          <a:p>
            <a:pPr algn="r"/>
            <a:r>
              <a:rPr lang="en-US" sz="3600" dirty="0" smtClean="0">
                <a:solidFill>
                  <a:srgbClr val="008DE7"/>
                </a:solidFill>
                <a:hlinkClick r:id="rId6"/>
              </a:rPr>
              <a:t>thomas.loeper@noaa.gov</a:t>
            </a:r>
            <a:endParaRPr lang="en-US" sz="3600" dirty="0" smtClean="0">
              <a:solidFill>
                <a:srgbClr val="008DE7"/>
              </a:solidFill>
            </a:endParaRPr>
          </a:p>
          <a:p>
            <a:pPr algn="r"/>
            <a:r>
              <a:rPr lang="en-US" sz="3600" dirty="0" smtClean="0">
                <a:solidFill>
                  <a:srgbClr val="008DE7"/>
                </a:solidFill>
                <a:hlinkClick r:id="rId7"/>
              </a:rPr>
              <a:t>coast.pilot@noaa.gov</a:t>
            </a:r>
            <a:endParaRPr lang="en-US" sz="3600" dirty="0" smtClean="0">
              <a:solidFill>
                <a:srgbClr val="008DE7"/>
              </a:solidFill>
            </a:endParaRPr>
          </a:p>
          <a:p>
            <a:pPr algn="r"/>
            <a:endParaRPr lang="en-US" sz="3600" dirty="0" smtClean="0">
              <a:solidFill>
                <a:srgbClr val="008DE7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0653" y="102635"/>
            <a:ext cx="8672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54698"/>
                </a:solidFill>
              </a:rPr>
              <a:t>Coast Pilot</a:t>
            </a:r>
            <a:endParaRPr lang="en-US" sz="4400" dirty="0">
              <a:solidFill>
                <a:srgbClr val="054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4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8149</TotalTime>
  <Words>275</Words>
  <Application>Microsoft Office PowerPoint</Application>
  <PresentationFormat>On-screen Show (4:3)</PresentationFormat>
  <Paragraphs>78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Crossett</dc:creator>
  <cp:lastModifiedBy>Christina Fandel</cp:lastModifiedBy>
  <cp:revision>68</cp:revision>
  <dcterms:created xsi:type="dcterms:W3CDTF">2017-03-02T00:26:29Z</dcterms:created>
  <dcterms:modified xsi:type="dcterms:W3CDTF">2017-10-10T21:30:54Z</dcterms:modified>
</cp:coreProperties>
</file>