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7" r:id="rId2"/>
    <p:sldId id="259" r:id="rId3"/>
    <p:sldId id="264" r:id="rId4"/>
    <p:sldId id="263" r:id="rId5"/>
    <p:sldId id="262" r:id="rId6"/>
    <p:sldId id="261" r:id="rId7"/>
    <p:sldId id="265" r:id="rId8"/>
    <p:sldId id="260"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DE7"/>
    <a:srgbClr val="1747CD"/>
    <a:srgbClr val="054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82" autoAdjust="0"/>
    <p:restoredTop sz="87907" autoAdjust="0"/>
  </p:normalViewPr>
  <p:slideViewPr>
    <p:cSldViewPr snapToGrid="0">
      <p:cViewPr varScale="1">
        <p:scale>
          <a:sx n="111" d="100"/>
          <a:sy n="111" d="100"/>
        </p:scale>
        <p:origin x="1422" y="114"/>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CAF187-4864-4B87-8117-9AB34039501D}" type="datetimeFigureOut">
              <a:rPr lang="en-US" smtClean="0"/>
              <a:t>9/28/2017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FA7255-6C7D-4B0F-88E4-81F231FABF6A}" type="slidenum">
              <a:rPr lang="en-US" smtClean="0"/>
              <a:t>‹#›</a:t>
            </a:fld>
            <a:endParaRPr lang="en-US"/>
          </a:p>
        </p:txBody>
      </p:sp>
    </p:spTree>
    <p:extLst>
      <p:ext uri="{BB962C8B-B14F-4D97-AF65-F5344CB8AC3E}">
        <p14:creationId xmlns:p14="http://schemas.microsoft.com/office/powerpoint/2010/main" val="1802181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rtl="0"/>
            <a:endParaRPr lang="en-US" sz="1000" dirty="0"/>
          </a:p>
        </p:txBody>
      </p:sp>
      <p:sp>
        <p:nvSpPr>
          <p:cNvPr id="4" name="Slide Number Placeholder 3"/>
          <p:cNvSpPr>
            <a:spLocks noGrp="1"/>
          </p:cNvSpPr>
          <p:nvPr>
            <p:ph type="sldNum" sz="quarter" idx="10"/>
          </p:nvPr>
        </p:nvSpPr>
        <p:spPr/>
        <p:txBody>
          <a:bodyPr/>
          <a:lstStyle/>
          <a:p>
            <a:fld id="{CDFA7255-6C7D-4B0F-88E4-81F231FABF6A}" type="slidenum">
              <a:rPr lang="en-US" smtClean="0"/>
              <a:t>1</a:t>
            </a:fld>
            <a:endParaRPr lang="en-US"/>
          </a:p>
        </p:txBody>
      </p:sp>
    </p:spTree>
    <p:extLst>
      <p:ext uri="{BB962C8B-B14F-4D97-AF65-F5344CB8AC3E}">
        <p14:creationId xmlns:p14="http://schemas.microsoft.com/office/powerpoint/2010/main" val="724988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rtl="0"/>
            <a:endParaRPr lang="en-US" sz="1000" dirty="0"/>
          </a:p>
        </p:txBody>
      </p:sp>
      <p:sp>
        <p:nvSpPr>
          <p:cNvPr id="4" name="Slide Number Placeholder 3"/>
          <p:cNvSpPr>
            <a:spLocks noGrp="1"/>
          </p:cNvSpPr>
          <p:nvPr>
            <p:ph type="sldNum" sz="quarter" idx="10"/>
          </p:nvPr>
        </p:nvSpPr>
        <p:spPr/>
        <p:txBody>
          <a:bodyPr/>
          <a:lstStyle/>
          <a:p>
            <a:fld id="{CDFA7255-6C7D-4B0F-88E4-81F231FABF6A}" type="slidenum">
              <a:rPr lang="en-US" smtClean="0"/>
              <a:t>2</a:t>
            </a:fld>
            <a:endParaRPr lang="en-US"/>
          </a:p>
        </p:txBody>
      </p:sp>
    </p:spTree>
    <p:extLst>
      <p:ext uri="{BB962C8B-B14F-4D97-AF65-F5344CB8AC3E}">
        <p14:creationId xmlns:p14="http://schemas.microsoft.com/office/powerpoint/2010/main" val="4104786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rtl="0"/>
            <a:endParaRPr lang="en-US" sz="1000" dirty="0"/>
          </a:p>
        </p:txBody>
      </p:sp>
      <p:sp>
        <p:nvSpPr>
          <p:cNvPr id="4" name="Slide Number Placeholder 3"/>
          <p:cNvSpPr>
            <a:spLocks noGrp="1"/>
          </p:cNvSpPr>
          <p:nvPr>
            <p:ph type="sldNum" sz="quarter" idx="10"/>
          </p:nvPr>
        </p:nvSpPr>
        <p:spPr/>
        <p:txBody>
          <a:bodyPr/>
          <a:lstStyle/>
          <a:p>
            <a:fld id="{CDFA7255-6C7D-4B0F-88E4-81F231FABF6A}" type="slidenum">
              <a:rPr lang="en-US" smtClean="0"/>
              <a:t>3</a:t>
            </a:fld>
            <a:endParaRPr lang="en-US"/>
          </a:p>
        </p:txBody>
      </p:sp>
    </p:spTree>
    <p:extLst>
      <p:ext uri="{BB962C8B-B14F-4D97-AF65-F5344CB8AC3E}">
        <p14:creationId xmlns:p14="http://schemas.microsoft.com/office/powerpoint/2010/main" val="130172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rtl="0"/>
            <a:endParaRPr lang="en-US" sz="1000" dirty="0"/>
          </a:p>
        </p:txBody>
      </p:sp>
      <p:sp>
        <p:nvSpPr>
          <p:cNvPr id="4" name="Slide Number Placeholder 3"/>
          <p:cNvSpPr>
            <a:spLocks noGrp="1"/>
          </p:cNvSpPr>
          <p:nvPr>
            <p:ph type="sldNum" sz="quarter" idx="10"/>
          </p:nvPr>
        </p:nvSpPr>
        <p:spPr/>
        <p:txBody>
          <a:bodyPr/>
          <a:lstStyle/>
          <a:p>
            <a:fld id="{CDFA7255-6C7D-4B0F-88E4-81F231FABF6A}" type="slidenum">
              <a:rPr lang="en-US" smtClean="0"/>
              <a:t>4</a:t>
            </a:fld>
            <a:endParaRPr lang="en-US"/>
          </a:p>
        </p:txBody>
      </p:sp>
    </p:spTree>
    <p:extLst>
      <p:ext uri="{BB962C8B-B14F-4D97-AF65-F5344CB8AC3E}">
        <p14:creationId xmlns:p14="http://schemas.microsoft.com/office/powerpoint/2010/main" val="2871047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rtl="0"/>
            <a:endParaRPr lang="en-US" sz="1000" dirty="0"/>
          </a:p>
        </p:txBody>
      </p:sp>
      <p:sp>
        <p:nvSpPr>
          <p:cNvPr id="4" name="Slide Number Placeholder 3"/>
          <p:cNvSpPr>
            <a:spLocks noGrp="1"/>
          </p:cNvSpPr>
          <p:nvPr>
            <p:ph type="sldNum" sz="quarter" idx="10"/>
          </p:nvPr>
        </p:nvSpPr>
        <p:spPr/>
        <p:txBody>
          <a:bodyPr/>
          <a:lstStyle/>
          <a:p>
            <a:fld id="{CDFA7255-6C7D-4B0F-88E4-81F231FABF6A}" type="slidenum">
              <a:rPr lang="en-US" smtClean="0"/>
              <a:t>5</a:t>
            </a:fld>
            <a:endParaRPr lang="en-US"/>
          </a:p>
        </p:txBody>
      </p:sp>
    </p:spTree>
    <p:extLst>
      <p:ext uri="{BB962C8B-B14F-4D97-AF65-F5344CB8AC3E}">
        <p14:creationId xmlns:p14="http://schemas.microsoft.com/office/powerpoint/2010/main" val="3203051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rtl="0"/>
            <a:endParaRPr lang="en-US" sz="1000" dirty="0"/>
          </a:p>
        </p:txBody>
      </p:sp>
      <p:sp>
        <p:nvSpPr>
          <p:cNvPr id="4" name="Slide Number Placeholder 3"/>
          <p:cNvSpPr>
            <a:spLocks noGrp="1"/>
          </p:cNvSpPr>
          <p:nvPr>
            <p:ph type="sldNum" sz="quarter" idx="10"/>
          </p:nvPr>
        </p:nvSpPr>
        <p:spPr/>
        <p:txBody>
          <a:bodyPr/>
          <a:lstStyle/>
          <a:p>
            <a:fld id="{CDFA7255-6C7D-4B0F-88E4-81F231FABF6A}" type="slidenum">
              <a:rPr lang="en-US" smtClean="0"/>
              <a:t>6</a:t>
            </a:fld>
            <a:endParaRPr lang="en-US"/>
          </a:p>
        </p:txBody>
      </p:sp>
    </p:spTree>
    <p:extLst>
      <p:ext uri="{BB962C8B-B14F-4D97-AF65-F5344CB8AC3E}">
        <p14:creationId xmlns:p14="http://schemas.microsoft.com/office/powerpoint/2010/main" val="2894234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rtl="0"/>
            <a:endParaRPr lang="en-US" sz="1000" dirty="0"/>
          </a:p>
        </p:txBody>
      </p:sp>
      <p:sp>
        <p:nvSpPr>
          <p:cNvPr id="4" name="Slide Number Placeholder 3"/>
          <p:cNvSpPr>
            <a:spLocks noGrp="1"/>
          </p:cNvSpPr>
          <p:nvPr>
            <p:ph type="sldNum" sz="quarter" idx="10"/>
          </p:nvPr>
        </p:nvSpPr>
        <p:spPr/>
        <p:txBody>
          <a:bodyPr/>
          <a:lstStyle/>
          <a:p>
            <a:fld id="{CDFA7255-6C7D-4B0F-88E4-81F231FABF6A}" type="slidenum">
              <a:rPr lang="en-US" smtClean="0"/>
              <a:t>8</a:t>
            </a:fld>
            <a:endParaRPr lang="en-US"/>
          </a:p>
        </p:txBody>
      </p:sp>
    </p:spTree>
    <p:extLst>
      <p:ext uri="{BB962C8B-B14F-4D97-AF65-F5344CB8AC3E}">
        <p14:creationId xmlns:p14="http://schemas.microsoft.com/office/powerpoint/2010/main" val="4173651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A4E3A07-5228-40D8-B323-9594B85F66F0}" type="datetimeFigureOut">
              <a:rPr lang="en-US" smtClean="0"/>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8FA289-20B8-4B02-A79D-5FE2045D7941}" type="slidenum">
              <a:rPr lang="en-US" smtClean="0"/>
              <a:t>‹#›</a:t>
            </a:fld>
            <a:endParaRPr lang="en-US"/>
          </a:p>
        </p:txBody>
      </p:sp>
    </p:spTree>
    <p:extLst>
      <p:ext uri="{BB962C8B-B14F-4D97-AF65-F5344CB8AC3E}">
        <p14:creationId xmlns:p14="http://schemas.microsoft.com/office/powerpoint/2010/main" val="3789531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4E3A07-5228-40D8-B323-9594B85F66F0}" type="datetimeFigureOut">
              <a:rPr lang="en-US" smtClean="0"/>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8FA289-20B8-4B02-A79D-5FE2045D7941}" type="slidenum">
              <a:rPr lang="en-US" smtClean="0"/>
              <a:t>‹#›</a:t>
            </a:fld>
            <a:endParaRPr lang="en-US"/>
          </a:p>
        </p:txBody>
      </p:sp>
    </p:spTree>
    <p:extLst>
      <p:ext uri="{BB962C8B-B14F-4D97-AF65-F5344CB8AC3E}">
        <p14:creationId xmlns:p14="http://schemas.microsoft.com/office/powerpoint/2010/main" val="3218436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4E3A07-5228-40D8-B323-9594B85F66F0}" type="datetimeFigureOut">
              <a:rPr lang="en-US" smtClean="0"/>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8FA289-20B8-4B02-A79D-5FE2045D7941}" type="slidenum">
              <a:rPr lang="en-US" smtClean="0"/>
              <a:t>‹#›</a:t>
            </a:fld>
            <a:endParaRPr lang="en-US"/>
          </a:p>
        </p:txBody>
      </p:sp>
    </p:spTree>
    <p:extLst>
      <p:ext uri="{BB962C8B-B14F-4D97-AF65-F5344CB8AC3E}">
        <p14:creationId xmlns:p14="http://schemas.microsoft.com/office/powerpoint/2010/main" val="3947470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4E3A07-5228-40D8-B323-9594B85F66F0}" type="datetimeFigureOut">
              <a:rPr lang="en-US" smtClean="0"/>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8FA289-20B8-4B02-A79D-5FE2045D7941}" type="slidenum">
              <a:rPr lang="en-US" smtClean="0"/>
              <a:t>‹#›</a:t>
            </a:fld>
            <a:endParaRPr lang="en-US"/>
          </a:p>
        </p:txBody>
      </p:sp>
    </p:spTree>
    <p:extLst>
      <p:ext uri="{BB962C8B-B14F-4D97-AF65-F5344CB8AC3E}">
        <p14:creationId xmlns:p14="http://schemas.microsoft.com/office/powerpoint/2010/main" val="3081014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A4E3A07-5228-40D8-B323-9594B85F66F0}" type="datetimeFigureOut">
              <a:rPr lang="en-US" smtClean="0"/>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8FA289-20B8-4B02-A79D-5FE2045D7941}" type="slidenum">
              <a:rPr lang="en-US" smtClean="0"/>
              <a:t>‹#›</a:t>
            </a:fld>
            <a:endParaRPr lang="en-US"/>
          </a:p>
        </p:txBody>
      </p:sp>
    </p:spTree>
    <p:extLst>
      <p:ext uri="{BB962C8B-B14F-4D97-AF65-F5344CB8AC3E}">
        <p14:creationId xmlns:p14="http://schemas.microsoft.com/office/powerpoint/2010/main" val="2343021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A4E3A07-5228-40D8-B323-9594B85F66F0}" type="datetimeFigureOut">
              <a:rPr lang="en-US" smtClean="0"/>
              <a:t>9/28/2017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8FA289-20B8-4B02-A79D-5FE2045D7941}" type="slidenum">
              <a:rPr lang="en-US" smtClean="0"/>
              <a:t>‹#›</a:t>
            </a:fld>
            <a:endParaRPr lang="en-US"/>
          </a:p>
        </p:txBody>
      </p:sp>
    </p:spTree>
    <p:extLst>
      <p:ext uri="{BB962C8B-B14F-4D97-AF65-F5344CB8AC3E}">
        <p14:creationId xmlns:p14="http://schemas.microsoft.com/office/powerpoint/2010/main" val="3774363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A4E3A07-5228-40D8-B323-9594B85F66F0}" type="datetimeFigureOut">
              <a:rPr lang="en-US" smtClean="0"/>
              <a:t>9/28/2017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8FA289-20B8-4B02-A79D-5FE2045D7941}" type="slidenum">
              <a:rPr lang="en-US" smtClean="0"/>
              <a:t>‹#›</a:t>
            </a:fld>
            <a:endParaRPr lang="en-US"/>
          </a:p>
        </p:txBody>
      </p:sp>
    </p:spTree>
    <p:extLst>
      <p:ext uri="{BB962C8B-B14F-4D97-AF65-F5344CB8AC3E}">
        <p14:creationId xmlns:p14="http://schemas.microsoft.com/office/powerpoint/2010/main" val="1365611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A4E3A07-5228-40D8-B323-9594B85F66F0}" type="datetimeFigureOut">
              <a:rPr lang="en-US" smtClean="0"/>
              <a:t>9/28/2017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8FA289-20B8-4B02-A79D-5FE2045D7941}" type="slidenum">
              <a:rPr lang="en-US" smtClean="0"/>
              <a:t>‹#›</a:t>
            </a:fld>
            <a:endParaRPr lang="en-US"/>
          </a:p>
        </p:txBody>
      </p:sp>
    </p:spTree>
    <p:extLst>
      <p:ext uri="{BB962C8B-B14F-4D97-AF65-F5344CB8AC3E}">
        <p14:creationId xmlns:p14="http://schemas.microsoft.com/office/powerpoint/2010/main" val="2333360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3A07-5228-40D8-B323-9594B85F66F0}" type="datetimeFigureOut">
              <a:rPr lang="en-US" smtClean="0"/>
              <a:t>9/28/2017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8FA289-20B8-4B02-A79D-5FE2045D7941}" type="slidenum">
              <a:rPr lang="en-US" smtClean="0"/>
              <a:t>‹#›</a:t>
            </a:fld>
            <a:endParaRPr lang="en-US"/>
          </a:p>
        </p:txBody>
      </p:sp>
    </p:spTree>
    <p:extLst>
      <p:ext uri="{BB962C8B-B14F-4D97-AF65-F5344CB8AC3E}">
        <p14:creationId xmlns:p14="http://schemas.microsoft.com/office/powerpoint/2010/main" val="3298868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A4E3A07-5228-40D8-B323-9594B85F66F0}" type="datetimeFigureOut">
              <a:rPr lang="en-US" smtClean="0"/>
              <a:t>9/28/2017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8FA289-20B8-4B02-A79D-5FE2045D7941}" type="slidenum">
              <a:rPr lang="en-US" smtClean="0"/>
              <a:t>‹#›</a:t>
            </a:fld>
            <a:endParaRPr lang="en-US"/>
          </a:p>
        </p:txBody>
      </p:sp>
    </p:spTree>
    <p:extLst>
      <p:ext uri="{BB962C8B-B14F-4D97-AF65-F5344CB8AC3E}">
        <p14:creationId xmlns:p14="http://schemas.microsoft.com/office/powerpoint/2010/main" val="2603890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A4E3A07-5228-40D8-B323-9594B85F66F0}" type="datetimeFigureOut">
              <a:rPr lang="en-US" smtClean="0"/>
              <a:t>9/28/2017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8FA289-20B8-4B02-A79D-5FE2045D7941}" type="slidenum">
              <a:rPr lang="en-US" smtClean="0"/>
              <a:t>‹#›</a:t>
            </a:fld>
            <a:endParaRPr lang="en-US"/>
          </a:p>
        </p:txBody>
      </p:sp>
    </p:spTree>
    <p:extLst>
      <p:ext uri="{BB962C8B-B14F-4D97-AF65-F5344CB8AC3E}">
        <p14:creationId xmlns:p14="http://schemas.microsoft.com/office/powerpoint/2010/main" val="674795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4E3A07-5228-40D8-B323-9594B85F66F0}" type="datetimeFigureOut">
              <a:rPr lang="en-US" smtClean="0"/>
              <a:t>9/28/2017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8FA289-20B8-4B02-A79D-5FE2045D7941}" type="slidenum">
              <a:rPr lang="en-US" smtClean="0"/>
              <a:t>‹#›</a:t>
            </a:fld>
            <a:endParaRPr lang="en-US"/>
          </a:p>
        </p:txBody>
      </p:sp>
    </p:spTree>
    <p:extLst>
      <p:ext uri="{BB962C8B-B14F-4D97-AF65-F5344CB8AC3E}">
        <p14:creationId xmlns:p14="http://schemas.microsoft.com/office/powerpoint/2010/main" val="6186661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2934" t="40923" r="1823" b="9647"/>
          <a:stretch/>
        </p:blipFill>
        <p:spPr>
          <a:xfrm>
            <a:off x="2688" y="2218"/>
            <a:ext cx="9155097" cy="2573834"/>
          </a:xfrm>
          <a:prstGeom prst="rect">
            <a:avLst/>
          </a:prstGeom>
        </p:spPr>
      </p:pic>
      <p:sp>
        <p:nvSpPr>
          <p:cNvPr id="4" name="Rectangle 3"/>
          <p:cNvSpPr/>
          <p:nvPr/>
        </p:nvSpPr>
        <p:spPr>
          <a:xfrm>
            <a:off x="-10630" y="6131105"/>
            <a:ext cx="9144000" cy="744029"/>
          </a:xfrm>
          <a:prstGeom prst="rect">
            <a:avLst/>
          </a:prstGeom>
          <a:solidFill>
            <a:srgbClr val="054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590" y="6214132"/>
            <a:ext cx="577976" cy="577976"/>
          </a:xfrm>
          <a:prstGeom prst="rect">
            <a:avLst/>
          </a:prstGeom>
        </p:spPr>
      </p:pic>
      <p:sp>
        <p:nvSpPr>
          <p:cNvPr id="6" name="TextBox 5"/>
          <p:cNvSpPr txBox="1"/>
          <p:nvPr/>
        </p:nvSpPr>
        <p:spPr>
          <a:xfrm>
            <a:off x="830446" y="6323833"/>
            <a:ext cx="4203670" cy="461665"/>
          </a:xfrm>
          <a:prstGeom prst="rect">
            <a:avLst/>
          </a:prstGeom>
          <a:noFill/>
        </p:spPr>
        <p:txBody>
          <a:bodyPr wrap="square" rtlCol="0">
            <a:spAutoFit/>
          </a:bodyPr>
          <a:lstStyle/>
          <a:p>
            <a:r>
              <a:rPr lang="en-US" b="1" baseline="30000" dirty="0">
                <a:solidFill>
                  <a:schemeClr val="bg1"/>
                </a:solidFill>
              </a:rPr>
              <a:t>Office of Coast Survey</a:t>
            </a:r>
            <a:endParaRPr lang="en-US" baseline="30000" dirty="0">
              <a:solidFill>
                <a:schemeClr val="bg1"/>
              </a:solidFill>
            </a:endParaRPr>
          </a:p>
          <a:p>
            <a:r>
              <a:rPr lang="en-US" baseline="30000" dirty="0">
                <a:solidFill>
                  <a:schemeClr val="bg1"/>
                </a:solidFill>
              </a:rPr>
              <a:t>National Oceanic and Atmospheric Administration</a:t>
            </a:r>
          </a:p>
        </p:txBody>
      </p:sp>
      <p:sp>
        <p:nvSpPr>
          <p:cNvPr id="12" name="TextBox 11"/>
          <p:cNvSpPr txBox="1"/>
          <p:nvPr/>
        </p:nvSpPr>
        <p:spPr>
          <a:xfrm>
            <a:off x="830446" y="3018530"/>
            <a:ext cx="7826028" cy="830997"/>
          </a:xfrm>
          <a:prstGeom prst="rect">
            <a:avLst/>
          </a:prstGeom>
          <a:noFill/>
        </p:spPr>
        <p:txBody>
          <a:bodyPr wrap="square" rtlCol="0">
            <a:spAutoFit/>
          </a:bodyPr>
          <a:lstStyle/>
          <a:p>
            <a:pPr algn="r"/>
            <a:r>
              <a:rPr lang="en-US" sz="4800" b="1" dirty="0" smtClean="0">
                <a:solidFill>
                  <a:srgbClr val="054698"/>
                </a:solidFill>
              </a:rPr>
              <a:t>NOAA Paper Chart Providers</a:t>
            </a:r>
            <a:endParaRPr lang="en-US" sz="4800" b="1" dirty="0">
              <a:solidFill>
                <a:srgbClr val="054698"/>
              </a:solidFill>
            </a:endParaRPr>
          </a:p>
        </p:txBody>
      </p:sp>
      <p:sp>
        <p:nvSpPr>
          <p:cNvPr id="9" name="Rectangle 8"/>
          <p:cNvSpPr/>
          <p:nvPr/>
        </p:nvSpPr>
        <p:spPr>
          <a:xfrm>
            <a:off x="-545" y="2577961"/>
            <a:ext cx="9163783" cy="38942"/>
          </a:xfrm>
          <a:prstGeom prst="rect">
            <a:avLst/>
          </a:prstGeom>
          <a:solidFill>
            <a:srgbClr val="054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 name="TextBox 45"/>
          <p:cNvSpPr txBox="1"/>
          <p:nvPr/>
        </p:nvSpPr>
        <p:spPr>
          <a:xfrm>
            <a:off x="5623138" y="4040765"/>
            <a:ext cx="3033336" cy="523220"/>
          </a:xfrm>
          <a:prstGeom prst="rect">
            <a:avLst/>
          </a:prstGeom>
          <a:noFill/>
        </p:spPr>
        <p:txBody>
          <a:bodyPr wrap="square" rtlCol="0">
            <a:spAutoFit/>
          </a:bodyPr>
          <a:lstStyle/>
          <a:p>
            <a:pPr algn="r"/>
            <a:r>
              <a:rPr lang="en-US" sz="2800" dirty="0" smtClean="0">
                <a:solidFill>
                  <a:srgbClr val="008DE7"/>
                </a:solidFill>
              </a:rPr>
              <a:t>10/5/17</a:t>
            </a:r>
            <a:endParaRPr lang="en-US" sz="2800" dirty="0">
              <a:solidFill>
                <a:srgbClr val="008DE7"/>
              </a:solidFill>
            </a:endParaRPr>
          </a:p>
        </p:txBody>
      </p:sp>
    </p:spTree>
    <p:extLst>
      <p:ext uri="{BB962C8B-B14F-4D97-AF65-F5344CB8AC3E}">
        <p14:creationId xmlns:p14="http://schemas.microsoft.com/office/powerpoint/2010/main" val="9269872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2934" t="40921" r="1823" b="42868"/>
          <a:stretch/>
        </p:blipFill>
        <p:spPr>
          <a:xfrm>
            <a:off x="2688" y="2218"/>
            <a:ext cx="9155097" cy="844100"/>
          </a:xfrm>
          <a:prstGeom prst="rect">
            <a:avLst/>
          </a:prstGeom>
        </p:spPr>
      </p:pic>
      <p:sp>
        <p:nvSpPr>
          <p:cNvPr id="4" name="Rectangle 3"/>
          <p:cNvSpPr/>
          <p:nvPr/>
        </p:nvSpPr>
        <p:spPr>
          <a:xfrm>
            <a:off x="-10630" y="6131105"/>
            <a:ext cx="9144000" cy="744029"/>
          </a:xfrm>
          <a:prstGeom prst="rect">
            <a:avLst/>
          </a:prstGeom>
          <a:solidFill>
            <a:srgbClr val="054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590" y="6214132"/>
            <a:ext cx="577976" cy="577976"/>
          </a:xfrm>
          <a:prstGeom prst="rect">
            <a:avLst/>
          </a:prstGeom>
        </p:spPr>
      </p:pic>
      <p:sp>
        <p:nvSpPr>
          <p:cNvPr id="6" name="TextBox 5"/>
          <p:cNvSpPr txBox="1"/>
          <p:nvPr/>
        </p:nvSpPr>
        <p:spPr>
          <a:xfrm>
            <a:off x="804566" y="6364399"/>
            <a:ext cx="4203670" cy="456535"/>
          </a:xfrm>
          <a:prstGeom prst="rect">
            <a:avLst/>
          </a:prstGeom>
          <a:noFill/>
        </p:spPr>
        <p:txBody>
          <a:bodyPr wrap="square" rtlCol="0">
            <a:spAutoFit/>
          </a:bodyPr>
          <a:lstStyle/>
          <a:p>
            <a:pPr>
              <a:lnSpc>
                <a:spcPts val="1400"/>
              </a:lnSpc>
            </a:pPr>
            <a:r>
              <a:rPr lang="en-US" sz="2000" b="1" baseline="30000" dirty="0">
                <a:solidFill>
                  <a:schemeClr val="bg1"/>
                </a:solidFill>
              </a:rPr>
              <a:t>Office of Coast Survey</a:t>
            </a:r>
            <a:endParaRPr lang="en-US" sz="2000" baseline="30000" dirty="0">
              <a:solidFill>
                <a:schemeClr val="bg1"/>
              </a:solidFill>
            </a:endParaRPr>
          </a:p>
          <a:p>
            <a:r>
              <a:rPr lang="en-US" baseline="30000" dirty="0">
                <a:solidFill>
                  <a:schemeClr val="bg1"/>
                </a:solidFill>
              </a:rPr>
              <a:t>National Oceanic and Atmospheric Administration</a:t>
            </a:r>
          </a:p>
        </p:txBody>
      </p:sp>
      <p:sp>
        <p:nvSpPr>
          <p:cNvPr id="11" name="Rectangle 10"/>
          <p:cNvSpPr/>
          <p:nvPr/>
        </p:nvSpPr>
        <p:spPr>
          <a:xfrm>
            <a:off x="-10630" y="2218"/>
            <a:ext cx="9173867" cy="835427"/>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545" y="837645"/>
            <a:ext cx="9163783" cy="38942"/>
          </a:xfrm>
          <a:prstGeom prst="rect">
            <a:avLst/>
          </a:prstGeom>
          <a:solidFill>
            <a:srgbClr val="054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extBox 12"/>
          <p:cNvSpPr txBox="1"/>
          <p:nvPr/>
        </p:nvSpPr>
        <p:spPr>
          <a:xfrm>
            <a:off x="220653" y="225296"/>
            <a:ext cx="8672306" cy="646331"/>
          </a:xfrm>
          <a:prstGeom prst="rect">
            <a:avLst/>
          </a:prstGeom>
          <a:noFill/>
        </p:spPr>
        <p:txBody>
          <a:bodyPr wrap="square" rtlCol="0">
            <a:spAutoFit/>
          </a:bodyPr>
          <a:lstStyle/>
          <a:p>
            <a:r>
              <a:rPr lang="en-US" sz="3600" dirty="0">
                <a:solidFill>
                  <a:srgbClr val="054698"/>
                </a:solidFill>
              </a:rPr>
              <a:t>Paper Chart </a:t>
            </a:r>
            <a:r>
              <a:rPr lang="en-US" sz="3600" dirty="0" smtClean="0">
                <a:solidFill>
                  <a:srgbClr val="054698"/>
                </a:solidFill>
              </a:rPr>
              <a:t>Facts</a:t>
            </a:r>
            <a:endParaRPr lang="en-US" sz="3600" dirty="0">
              <a:solidFill>
                <a:srgbClr val="054698"/>
              </a:solidFill>
            </a:endParaRPr>
          </a:p>
        </p:txBody>
      </p:sp>
      <p:sp>
        <p:nvSpPr>
          <p:cNvPr id="46" name="Rectangle 40"/>
          <p:cNvSpPr>
            <a:spLocks noChangeArrowheads="1"/>
          </p:cNvSpPr>
          <p:nvPr/>
        </p:nvSpPr>
        <p:spPr bwMode="auto">
          <a:xfrm>
            <a:off x="0" y="1087936"/>
            <a:ext cx="913337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US" altLang="en-US" sz="2000" dirty="0">
                <a:solidFill>
                  <a:srgbClr val="054698"/>
                </a:solidFill>
                <a:latin typeface="Calibri" panose="020F0502020204030204" pitchFamily="34" charset="0"/>
              </a:rPr>
              <a:t>After 150 years, the US Government (FAA) stopped printing </a:t>
            </a:r>
            <a:r>
              <a:rPr lang="en-US" altLang="en-US" sz="2000" dirty="0" smtClean="0">
                <a:solidFill>
                  <a:srgbClr val="054698"/>
                </a:solidFill>
                <a:latin typeface="Calibri" panose="020F0502020204030204" pitchFamily="34" charset="0"/>
              </a:rPr>
              <a:t>lithographic </a:t>
            </a:r>
            <a:r>
              <a:rPr lang="en-US" altLang="en-US" sz="2000" dirty="0">
                <a:solidFill>
                  <a:srgbClr val="054698"/>
                </a:solidFill>
                <a:latin typeface="Calibri" panose="020F0502020204030204" pitchFamily="34" charset="0"/>
              </a:rPr>
              <a:t>paper charts on April 13, 2014.</a:t>
            </a:r>
          </a:p>
          <a:p>
            <a:pPr marL="0" indent="0">
              <a:spcBef>
                <a:spcPct val="0"/>
              </a:spcBef>
              <a:buNone/>
            </a:pPr>
            <a:endParaRPr lang="en-US" altLang="en-US" sz="2000" dirty="0" smtClean="0">
              <a:solidFill>
                <a:srgbClr val="054698"/>
              </a:solidFill>
              <a:latin typeface="Calibri" panose="020F0502020204030204" pitchFamily="34" charset="0"/>
            </a:endParaRPr>
          </a:p>
          <a:p>
            <a:pPr>
              <a:spcBef>
                <a:spcPct val="0"/>
              </a:spcBef>
            </a:pPr>
            <a:r>
              <a:rPr lang="en-US" altLang="en-US" sz="2000" dirty="0">
                <a:solidFill>
                  <a:srgbClr val="054698"/>
                </a:solidFill>
                <a:latin typeface="Calibri" panose="020F0502020204030204" pitchFamily="34" charset="0"/>
              </a:rPr>
              <a:t>At that time NOAA had 2 Certified Print-on-Demand (POD) partners</a:t>
            </a:r>
            <a:r>
              <a:rPr lang="en-US" altLang="en-US" sz="2000" dirty="0" smtClean="0">
                <a:solidFill>
                  <a:srgbClr val="054698"/>
                </a:solidFill>
                <a:latin typeface="Calibri" panose="020F0502020204030204" pitchFamily="34" charset="0"/>
              </a:rPr>
              <a:t>.</a:t>
            </a:r>
          </a:p>
          <a:p>
            <a:pPr>
              <a:spcBef>
                <a:spcPct val="0"/>
              </a:spcBef>
            </a:pPr>
            <a:endParaRPr lang="en-US" altLang="en-US" sz="2000" dirty="0">
              <a:solidFill>
                <a:srgbClr val="054698"/>
              </a:solidFill>
              <a:latin typeface="Calibri" panose="020F0502020204030204" pitchFamily="34" charset="0"/>
            </a:endParaRPr>
          </a:p>
          <a:p>
            <a:pPr>
              <a:spcBef>
                <a:spcPct val="0"/>
              </a:spcBef>
            </a:pPr>
            <a:r>
              <a:rPr lang="en-US" altLang="en-US" sz="2000" dirty="0">
                <a:solidFill>
                  <a:srgbClr val="054698"/>
                </a:solidFill>
                <a:latin typeface="Calibri" panose="020F0502020204030204" pitchFamily="34" charset="0"/>
              </a:rPr>
              <a:t>NOAA certified </a:t>
            </a:r>
            <a:r>
              <a:rPr lang="en-US" altLang="en-US" sz="2000" dirty="0" smtClean="0">
                <a:solidFill>
                  <a:srgbClr val="054698"/>
                </a:solidFill>
                <a:latin typeface="Calibri" panose="020F0502020204030204" pitchFamily="34" charset="0"/>
              </a:rPr>
              <a:t>paper chart </a:t>
            </a:r>
            <a:r>
              <a:rPr lang="en-US" altLang="en-US" sz="2000" dirty="0">
                <a:solidFill>
                  <a:srgbClr val="054698"/>
                </a:solidFill>
                <a:latin typeface="Calibri" panose="020F0502020204030204" pitchFamily="34" charset="0"/>
              </a:rPr>
              <a:t>products meet stringent print quality standards and meet requirements for those vessels required to carry navigational charts and publications "published by the National Ocean Service" under Title 33 of the Code of Federal Regulations (SOLAS Class). Paper charts can be recognized by an official </a:t>
            </a:r>
            <a:r>
              <a:rPr lang="en-US" altLang="en-US" sz="2000" dirty="0">
                <a:solidFill>
                  <a:srgbClr val="FF0000"/>
                </a:solidFill>
                <a:latin typeface="Calibri" panose="020F0502020204030204" pitchFamily="34" charset="0"/>
              </a:rPr>
              <a:t>NOAA certification of authenticity</a:t>
            </a:r>
            <a:r>
              <a:rPr lang="en-US" altLang="en-US" sz="2000" dirty="0">
                <a:solidFill>
                  <a:srgbClr val="054698"/>
                </a:solidFill>
                <a:latin typeface="Calibri" panose="020F0502020204030204" pitchFamily="34" charset="0"/>
              </a:rPr>
              <a:t> printed on the chart. </a:t>
            </a:r>
          </a:p>
        </p:txBody>
      </p:sp>
      <p:pic>
        <p:nvPicPr>
          <p:cNvPr id="3" name="Picture 2"/>
          <p:cNvPicPr>
            <a:picLocks noChangeAspect="1"/>
          </p:cNvPicPr>
          <p:nvPr/>
        </p:nvPicPr>
        <p:blipFill>
          <a:blip r:embed="rId5"/>
          <a:stretch>
            <a:fillRect/>
          </a:stretch>
        </p:blipFill>
        <p:spPr>
          <a:xfrm>
            <a:off x="220653" y="4555903"/>
            <a:ext cx="1329043" cy="1322947"/>
          </a:xfrm>
          <a:prstGeom prst="rect">
            <a:avLst/>
          </a:prstGeom>
        </p:spPr>
      </p:pic>
      <p:pic>
        <p:nvPicPr>
          <p:cNvPr id="8" name="Picture 7"/>
          <p:cNvPicPr>
            <a:picLocks noChangeAspect="1"/>
          </p:cNvPicPr>
          <p:nvPr/>
        </p:nvPicPr>
        <p:blipFill>
          <a:blip r:embed="rId6"/>
          <a:stretch>
            <a:fillRect/>
          </a:stretch>
        </p:blipFill>
        <p:spPr>
          <a:xfrm>
            <a:off x="1671013" y="4435236"/>
            <a:ext cx="7071973" cy="1854030"/>
          </a:xfrm>
          <a:prstGeom prst="rect">
            <a:avLst/>
          </a:prstGeom>
        </p:spPr>
      </p:pic>
    </p:spTree>
    <p:extLst>
      <p:ext uri="{BB962C8B-B14F-4D97-AF65-F5344CB8AC3E}">
        <p14:creationId xmlns:p14="http://schemas.microsoft.com/office/powerpoint/2010/main" val="7370527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2934" t="40921" r="1823" b="42868"/>
          <a:stretch/>
        </p:blipFill>
        <p:spPr>
          <a:xfrm>
            <a:off x="2688" y="2218"/>
            <a:ext cx="9155097" cy="844100"/>
          </a:xfrm>
          <a:prstGeom prst="rect">
            <a:avLst/>
          </a:prstGeom>
        </p:spPr>
      </p:pic>
      <p:sp>
        <p:nvSpPr>
          <p:cNvPr id="4" name="Rectangle 3"/>
          <p:cNvSpPr/>
          <p:nvPr/>
        </p:nvSpPr>
        <p:spPr>
          <a:xfrm>
            <a:off x="-10630" y="6214132"/>
            <a:ext cx="9144000" cy="661002"/>
          </a:xfrm>
          <a:prstGeom prst="rect">
            <a:avLst/>
          </a:prstGeom>
          <a:solidFill>
            <a:srgbClr val="054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590" y="6214132"/>
            <a:ext cx="577976" cy="577976"/>
          </a:xfrm>
          <a:prstGeom prst="rect">
            <a:avLst/>
          </a:prstGeom>
        </p:spPr>
      </p:pic>
      <p:sp>
        <p:nvSpPr>
          <p:cNvPr id="6" name="TextBox 5"/>
          <p:cNvSpPr txBox="1"/>
          <p:nvPr/>
        </p:nvSpPr>
        <p:spPr>
          <a:xfrm>
            <a:off x="804566" y="6364399"/>
            <a:ext cx="4203670" cy="456535"/>
          </a:xfrm>
          <a:prstGeom prst="rect">
            <a:avLst/>
          </a:prstGeom>
          <a:noFill/>
        </p:spPr>
        <p:txBody>
          <a:bodyPr wrap="square" rtlCol="0">
            <a:spAutoFit/>
          </a:bodyPr>
          <a:lstStyle/>
          <a:p>
            <a:pPr>
              <a:lnSpc>
                <a:spcPts val="1400"/>
              </a:lnSpc>
            </a:pPr>
            <a:r>
              <a:rPr lang="en-US" sz="2000" b="1" baseline="30000" dirty="0">
                <a:solidFill>
                  <a:schemeClr val="bg1"/>
                </a:solidFill>
              </a:rPr>
              <a:t>Office of Coast Survey</a:t>
            </a:r>
            <a:endParaRPr lang="en-US" sz="2000" baseline="30000" dirty="0">
              <a:solidFill>
                <a:schemeClr val="bg1"/>
              </a:solidFill>
            </a:endParaRPr>
          </a:p>
          <a:p>
            <a:r>
              <a:rPr lang="en-US" baseline="30000" dirty="0">
                <a:solidFill>
                  <a:schemeClr val="bg1"/>
                </a:solidFill>
              </a:rPr>
              <a:t>National Oceanic and Atmospheric Administration</a:t>
            </a:r>
          </a:p>
        </p:txBody>
      </p:sp>
      <p:sp>
        <p:nvSpPr>
          <p:cNvPr id="11" name="Rectangle 10"/>
          <p:cNvSpPr/>
          <p:nvPr/>
        </p:nvSpPr>
        <p:spPr>
          <a:xfrm>
            <a:off x="-10630" y="2218"/>
            <a:ext cx="9173867" cy="835427"/>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545" y="837645"/>
            <a:ext cx="9163783" cy="38942"/>
          </a:xfrm>
          <a:prstGeom prst="rect">
            <a:avLst/>
          </a:prstGeom>
          <a:solidFill>
            <a:srgbClr val="054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extBox 12"/>
          <p:cNvSpPr txBox="1"/>
          <p:nvPr/>
        </p:nvSpPr>
        <p:spPr>
          <a:xfrm>
            <a:off x="220653" y="225296"/>
            <a:ext cx="8672306" cy="646331"/>
          </a:xfrm>
          <a:prstGeom prst="rect">
            <a:avLst/>
          </a:prstGeom>
          <a:noFill/>
        </p:spPr>
        <p:txBody>
          <a:bodyPr wrap="square" rtlCol="0">
            <a:spAutoFit/>
          </a:bodyPr>
          <a:lstStyle/>
          <a:p>
            <a:r>
              <a:rPr lang="en-US" sz="3600" dirty="0">
                <a:solidFill>
                  <a:srgbClr val="054698"/>
                </a:solidFill>
              </a:rPr>
              <a:t>NOAA </a:t>
            </a:r>
            <a:r>
              <a:rPr lang="en-US" sz="3600" dirty="0" smtClean="0">
                <a:solidFill>
                  <a:srgbClr val="054698"/>
                </a:solidFill>
              </a:rPr>
              <a:t>Paper Chart Info</a:t>
            </a:r>
            <a:endParaRPr lang="en-US" sz="3600" dirty="0">
              <a:solidFill>
                <a:srgbClr val="054698"/>
              </a:solidFill>
            </a:endParaRPr>
          </a:p>
        </p:txBody>
      </p:sp>
      <p:sp>
        <p:nvSpPr>
          <p:cNvPr id="46" name="Rectangle 40"/>
          <p:cNvSpPr>
            <a:spLocks noChangeArrowheads="1"/>
          </p:cNvSpPr>
          <p:nvPr/>
        </p:nvSpPr>
        <p:spPr bwMode="auto">
          <a:xfrm>
            <a:off x="248742" y="1410355"/>
            <a:ext cx="8909043"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US" altLang="en-US" sz="2000" dirty="0">
                <a:solidFill>
                  <a:srgbClr val="054698"/>
                </a:solidFill>
                <a:latin typeface="Calibri" panose="020F0502020204030204" pitchFamily="34" charset="0"/>
              </a:rPr>
              <a:t>Created from a PDF file of nautical chart which is updated with critical corrections. Coast Survey reviews charts weekly, and applies all critical corrections specified in Notices to Mariners.</a:t>
            </a:r>
            <a:endParaRPr lang="en-US" altLang="en-US" sz="1400" dirty="0">
              <a:solidFill>
                <a:srgbClr val="054698"/>
              </a:solidFill>
              <a:latin typeface="Calibri" panose="020F0502020204030204" pitchFamily="34" charset="0"/>
            </a:endParaRPr>
          </a:p>
          <a:p>
            <a:pPr marL="0" indent="0">
              <a:spcBef>
                <a:spcPct val="0"/>
              </a:spcBef>
              <a:buNone/>
            </a:pPr>
            <a:endParaRPr lang="en-US" altLang="en-US" sz="1400" dirty="0" smtClean="0">
              <a:solidFill>
                <a:srgbClr val="054698"/>
              </a:solidFill>
              <a:latin typeface="Calibri" panose="020F0502020204030204" pitchFamily="34" charset="0"/>
            </a:endParaRPr>
          </a:p>
          <a:p>
            <a:pPr>
              <a:spcBef>
                <a:spcPct val="0"/>
              </a:spcBef>
            </a:pPr>
            <a:r>
              <a:rPr lang="en-US" altLang="en-US" sz="2000" dirty="0">
                <a:solidFill>
                  <a:srgbClr val="054698"/>
                </a:solidFill>
                <a:latin typeface="Calibri" panose="020F0502020204030204" pitchFamily="34" charset="0"/>
              </a:rPr>
              <a:t>All NOAA </a:t>
            </a:r>
            <a:r>
              <a:rPr lang="en-US" altLang="en-US" sz="2000" dirty="0" smtClean="0">
                <a:solidFill>
                  <a:srgbClr val="054698"/>
                </a:solidFill>
                <a:latin typeface="Calibri" panose="020F0502020204030204" pitchFamily="34" charset="0"/>
              </a:rPr>
              <a:t>paper charts </a:t>
            </a:r>
            <a:r>
              <a:rPr lang="en-US" altLang="en-US" sz="2000" dirty="0">
                <a:solidFill>
                  <a:srgbClr val="054698"/>
                </a:solidFill>
                <a:latin typeface="Calibri" panose="020F0502020204030204" pitchFamily="34" charset="0"/>
              </a:rPr>
              <a:t>are now sold by NOAA </a:t>
            </a:r>
            <a:r>
              <a:rPr lang="en-US" altLang="en-US" sz="2000" dirty="0" smtClean="0">
                <a:solidFill>
                  <a:srgbClr val="054698"/>
                </a:solidFill>
                <a:latin typeface="Calibri" panose="020F0502020204030204" pitchFamily="34" charset="0"/>
              </a:rPr>
              <a:t>certified chart agents </a:t>
            </a:r>
            <a:r>
              <a:rPr lang="en-US" altLang="en-US" sz="2000" dirty="0">
                <a:solidFill>
                  <a:srgbClr val="054698"/>
                </a:solidFill>
                <a:latin typeface="Calibri" panose="020F0502020204030204" pitchFamily="34" charset="0"/>
              </a:rPr>
              <a:t>found at: http://www.nauticalcharts.noaa.gov/staff/print_agents.html</a:t>
            </a:r>
            <a:endParaRPr lang="en-US" altLang="en-US" sz="1400" dirty="0">
              <a:solidFill>
                <a:srgbClr val="054698"/>
              </a:solidFill>
              <a:latin typeface="Calibri" panose="020F0502020204030204" pitchFamily="34" charset="0"/>
            </a:endParaRPr>
          </a:p>
          <a:p>
            <a:pPr marL="0" indent="0">
              <a:spcBef>
                <a:spcPct val="0"/>
              </a:spcBef>
              <a:buNone/>
            </a:pPr>
            <a:endParaRPr lang="en-US" altLang="en-US" sz="1400" dirty="0" smtClean="0">
              <a:solidFill>
                <a:srgbClr val="054698"/>
              </a:solidFill>
              <a:latin typeface="Calibri" panose="020F0502020204030204" pitchFamily="34" charset="0"/>
            </a:endParaRPr>
          </a:p>
          <a:p>
            <a:pPr>
              <a:spcBef>
                <a:spcPct val="0"/>
              </a:spcBef>
            </a:pPr>
            <a:r>
              <a:rPr lang="en-US" altLang="en-US" sz="2000" dirty="0">
                <a:solidFill>
                  <a:srgbClr val="054698"/>
                </a:solidFill>
                <a:latin typeface="Calibri" panose="020F0502020204030204" pitchFamily="34" charset="0"/>
              </a:rPr>
              <a:t>NOAA no longer sells charts or other navigational products directly. When you order a chart, the agent prints and ships NOAA’s latest version of the chart.  Some agents or their sub-agents are able to print a chart in their store and some maintain small pre-printed supplies of high-turnover charts</a:t>
            </a:r>
            <a:r>
              <a:rPr lang="en-US" altLang="en-US" sz="2000" dirty="0" smtClean="0">
                <a:solidFill>
                  <a:srgbClr val="054698"/>
                </a:solidFill>
                <a:latin typeface="Calibri" panose="020F0502020204030204" pitchFamily="34" charset="0"/>
              </a:rPr>
              <a:t>.</a:t>
            </a:r>
            <a:endParaRPr lang="en-US" altLang="en-US" sz="1400" dirty="0" smtClean="0">
              <a:solidFill>
                <a:srgbClr val="054698"/>
              </a:solidFill>
              <a:latin typeface="Calibri" panose="020F0502020204030204" pitchFamily="34" charset="0"/>
            </a:endParaRPr>
          </a:p>
          <a:p>
            <a:pPr>
              <a:spcBef>
                <a:spcPct val="0"/>
              </a:spcBef>
            </a:pPr>
            <a:endParaRPr lang="en-US" altLang="en-US" sz="1400" dirty="0">
              <a:solidFill>
                <a:srgbClr val="054698"/>
              </a:solidFill>
              <a:latin typeface="Calibri" panose="020F0502020204030204" pitchFamily="34" charset="0"/>
            </a:endParaRPr>
          </a:p>
          <a:p>
            <a:pPr>
              <a:spcBef>
                <a:spcPct val="0"/>
              </a:spcBef>
            </a:pPr>
            <a:r>
              <a:rPr lang="en-US" altLang="en-US" sz="2000" dirty="0">
                <a:solidFill>
                  <a:srgbClr val="054698"/>
                </a:solidFill>
                <a:latin typeface="Calibri" panose="020F0502020204030204" pitchFamily="34" charset="0"/>
              </a:rPr>
              <a:t>Most orders are made on-line; charts will be shipped by the next business day</a:t>
            </a:r>
            <a:r>
              <a:rPr lang="en-US" altLang="en-US" sz="2000" dirty="0" smtClean="0">
                <a:solidFill>
                  <a:srgbClr val="054698"/>
                </a:solidFill>
                <a:latin typeface="Calibri" panose="020F0502020204030204" pitchFamily="34" charset="0"/>
              </a:rPr>
              <a:t>.</a:t>
            </a:r>
            <a:endParaRPr lang="en-US" altLang="en-US" sz="1400" dirty="0" smtClean="0">
              <a:solidFill>
                <a:srgbClr val="054698"/>
              </a:solidFill>
              <a:latin typeface="Calibri" panose="020F0502020204030204" pitchFamily="34" charset="0"/>
            </a:endParaRPr>
          </a:p>
          <a:p>
            <a:pPr>
              <a:spcBef>
                <a:spcPct val="0"/>
              </a:spcBef>
            </a:pPr>
            <a:endParaRPr lang="en-US" altLang="en-US" sz="1400" dirty="0">
              <a:solidFill>
                <a:srgbClr val="054698"/>
              </a:solidFill>
              <a:latin typeface="Calibri" panose="020F0502020204030204" pitchFamily="34" charset="0"/>
            </a:endParaRPr>
          </a:p>
          <a:p>
            <a:pPr>
              <a:spcBef>
                <a:spcPct val="0"/>
              </a:spcBef>
            </a:pPr>
            <a:r>
              <a:rPr lang="en-US" altLang="en-US" sz="2000" dirty="0" smtClean="0">
                <a:solidFill>
                  <a:srgbClr val="054698"/>
                </a:solidFill>
                <a:latin typeface="Calibri" panose="020F0502020204030204" pitchFamily="34" charset="0"/>
              </a:rPr>
              <a:t>Beyond </a:t>
            </a:r>
            <a:r>
              <a:rPr lang="en-US" altLang="en-US" sz="2000" dirty="0">
                <a:solidFill>
                  <a:srgbClr val="054698"/>
                </a:solidFill>
                <a:latin typeface="Calibri" panose="020F0502020204030204" pitchFamily="34" charset="0"/>
              </a:rPr>
              <a:t>meeting standard requirements, chart agents may offer options for premium services, such as customized user overlays.</a:t>
            </a:r>
          </a:p>
          <a:p>
            <a:pPr>
              <a:spcBef>
                <a:spcPct val="0"/>
              </a:spcBef>
            </a:pPr>
            <a:endParaRPr lang="en-US" altLang="en-US" sz="2000" dirty="0">
              <a:solidFill>
                <a:srgbClr val="054698"/>
              </a:solidFill>
              <a:latin typeface="Calibri" panose="020F0502020204030204" pitchFamily="34" charset="0"/>
            </a:endParaRPr>
          </a:p>
          <a:p>
            <a:pPr>
              <a:spcBef>
                <a:spcPct val="0"/>
              </a:spcBef>
            </a:pPr>
            <a:endParaRPr lang="en-US" altLang="en-US" sz="2400" dirty="0">
              <a:solidFill>
                <a:srgbClr val="054698"/>
              </a:solidFill>
              <a:latin typeface="Calibri" panose="020F0502020204030204" pitchFamily="34" charset="0"/>
            </a:endParaRPr>
          </a:p>
        </p:txBody>
      </p:sp>
      <p:sp>
        <p:nvSpPr>
          <p:cNvPr id="2" name="Rectangle 1"/>
          <p:cNvSpPr/>
          <p:nvPr/>
        </p:nvSpPr>
        <p:spPr>
          <a:xfrm>
            <a:off x="220653" y="943730"/>
            <a:ext cx="3472746" cy="461665"/>
          </a:xfrm>
          <a:prstGeom prst="rect">
            <a:avLst/>
          </a:prstGeom>
        </p:spPr>
        <p:txBody>
          <a:bodyPr wrap="none">
            <a:spAutoFit/>
          </a:bodyPr>
          <a:lstStyle/>
          <a:p>
            <a:r>
              <a:rPr lang="en-US" sz="2400" b="1" dirty="0">
                <a:solidFill>
                  <a:srgbClr val="008DE7"/>
                </a:solidFill>
              </a:rPr>
              <a:t>Paper Chart Key Features:</a:t>
            </a:r>
          </a:p>
        </p:txBody>
      </p:sp>
    </p:spTree>
    <p:extLst>
      <p:ext uri="{BB962C8B-B14F-4D97-AF65-F5344CB8AC3E}">
        <p14:creationId xmlns:p14="http://schemas.microsoft.com/office/powerpoint/2010/main" val="36894779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2934" t="40921" r="1823" b="42868"/>
          <a:stretch/>
        </p:blipFill>
        <p:spPr>
          <a:xfrm>
            <a:off x="2688" y="2218"/>
            <a:ext cx="9155097" cy="844100"/>
          </a:xfrm>
          <a:prstGeom prst="rect">
            <a:avLst/>
          </a:prstGeom>
        </p:spPr>
      </p:pic>
      <p:sp>
        <p:nvSpPr>
          <p:cNvPr id="4" name="Rectangle 3"/>
          <p:cNvSpPr/>
          <p:nvPr/>
        </p:nvSpPr>
        <p:spPr>
          <a:xfrm>
            <a:off x="-10630" y="6131105"/>
            <a:ext cx="9144000" cy="744029"/>
          </a:xfrm>
          <a:prstGeom prst="rect">
            <a:avLst/>
          </a:prstGeom>
          <a:solidFill>
            <a:srgbClr val="054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590" y="6214132"/>
            <a:ext cx="577976" cy="577976"/>
          </a:xfrm>
          <a:prstGeom prst="rect">
            <a:avLst/>
          </a:prstGeom>
        </p:spPr>
      </p:pic>
      <p:sp>
        <p:nvSpPr>
          <p:cNvPr id="6" name="TextBox 5"/>
          <p:cNvSpPr txBox="1"/>
          <p:nvPr/>
        </p:nvSpPr>
        <p:spPr>
          <a:xfrm>
            <a:off x="804566" y="6364399"/>
            <a:ext cx="4203670" cy="456535"/>
          </a:xfrm>
          <a:prstGeom prst="rect">
            <a:avLst/>
          </a:prstGeom>
          <a:noFill/>
        </p:spPr>
        <p:txBody>
          <a:bodyPr wrap="square" rtlCol="0">
            <a:spAutoFit/>
          </a:bodyPr>
          <a:lstStyle/>
          <a:p>
            <a:pPr>
              <a:lnSpc>
                <a:spcPts val="1400"/>
              </a:lnSpc>
            </a:pPr>
            <a:r>
              <a:rPr lang="en-US" sz="2000" b="1" baseline="30000" dirty="0">
                <a:solidFill>
                  <a:schemeClr val="bg1"/>
                </a:solidFill>
              </a:rPr>
              <a:t>Office of Coast Survey</a:t>
            </a:r>
            <a:endParaRPr lang="en-US" sz="2000" baseline="30000" dirty="0">
              <a:solidFill>
                <a:schemeClr val="bg1"/>
              </a:solidFill>
            </a:endParaRPr>
          </a:p>
          <a:p>
            <a:r>
              <a:rPr lang="en-US" baseline="30000" dirty="0">
                <a:solidFill>
                  <a:schemeClr val="bg1"/>
                </a:solidFill>
              </a:rPr>
              <a:t>National Oceanic and Atmospheric Administration</a:t>
            </a:r>
          </a:p>
        </p:txBody>
      </p:sp>
      <p:sp>
        <p:nvSpPr>
          <p:cNvPr id="11" name="Rectangle 10"/>
          <p:cNvSpPr/>
          <p:nvPr/>
        </p:nvSpPr>
        <p:spPr>
          <a:xfrm>
            <a:off x="-10630" y="2218"/>
            <a:ext cx="9173867" cy="835427"/>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545" y="837645"/>
            <a:ext cx="9163783" cy="38942"/>
          </a:xfrm>
          <a:prstGeom prst="rect">
            <a:avLst/>
          </a:prstGeom>
          <a:solidFill>
            <a:srgbClr val="054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extBox 12"/>
          <p:cNvSpPr txBox="1"/>
          <p:nvPr/>
        </p:nvSpPr>
        <p:spPr>
          <a:xfrm>
            <a:off x="200988" y="225296"/>
            <a:ext cx="8912717" cy="646331"/>
          </a:xfrm>
          <a:prstGeom prst="rect">
            <a:avLst/>
          </a:prstGeom>
          <a:noFill/>
        </p:spPr>
        <p:txBody>
          <a:bodyPr wrap="square" rtlCol="0">
            <a:spAutoFit/>
          </a:bodyPr>
          <a:lstStyle/>
          <a:p>
            <a:r>
              <a:rPr lang="en-US" sz="3600" dirty="0">
                <a:solidFill>
                  <a:srgbClr val="054698"/>
                </a:solidFill>
              </a:rPr>
              <a:t>NOAA </a:t>
            </a:r>
            <a:r>
              <a:rPr lang="en-US" sz="3600" dirty="0" smtClean="0">
                <a:solidFill>
                  <a:srgbClr val="054698"/>
                </a:solidFill>
              </a:rPr>
              <a:t>Charting Products Depends </a:t>
            </a:r>
            <a:r>
              <a:rPr lang="en-US" sz="3600" dirty="0">
                <a:solidFill>
                  <a:srgbClr val="054698"/>
                </a:solidFill>
              </a:rPr>
              <a:t>on </a:t>
            </a:r>
            <a:r>
              <a:rPr lang="en-US" sz="3600" dirty="0" smtClean="0">
                <a:solidFill>
                  <a:srgbClr val="054698"/>
                </a:solidFill>
              </a:rPr>
              <a:t>Use Case</a:t>
            </a:r>
            <a:endParaRPr lang="en-US" sz="3600" dirty="0">
              <a:solidFill>
                <a:srgbClr val="054698"/>
              </a:solidFill>
            </a:endParaRPr>
          </a:p>
        </p:txBody>
      </p:sp>
      <p:pic>
        <p:nvPicPr>
          <p:cNvPr id="3" name="Picture 2"/>
          <p:cNvPicPr>
            <a:picLocks noChangeAspect="1"/>
          </p:cNvPicPr>
          <p:nvPr/>
        </p:nvPicPr>
        <p:blipFill>
          <a:blip r:embed="rId5"/>
          <a:stretch>
            <a:fillRect/>
          </a:stretch>
        </p:blipFill>
        <p:spPr>
          <a:xfrm>
            <a:off x="-24415" y="1124230"/>
            <a:ext cx="9157785" cy="4947953"/>
          </a:xfrm>
          <a:prstGeom prst="rect">
            <a:avLst/>
          </a:prstGeom>
        </p:spPr>
      </p:pic>
    </p:spTree>
    <p:extLst>
      <p:ext uri="{BB962C8B-B14F-4D97-AF65-F5344CB8AC3E}">
        <p14:creationId xmlns:p14="http://schemas.microsoft.com/office/powerpoint/2010/main" val="22851292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2934" t="40921" r="1823" b="42868"/>
          <a:stretch/>
        </p:blipFill>
        <p:spPr>
          <a:xfrm>
            <a:off x="2688" y="2218"/>
            <a:ext cx="9155097" cy="844100"/>
          </a:xfrm>
          <a:prstGeom prst="rect">
            <a:avLst/>
          </a:prstGeom>
        </p:spPr>
      </p:pic>
      <p:sp>
        <p:nvSpPr>
          <p:cNvPr id="4" name="Rectangle 3"/>
          <p:cNvSpPr/>
          <p:nvPr/>
        </p:nvSpPr>
        <p:spPr>
          <a:xfrm>
            <a:off x="-10630" y="6131105"/>
            <a:ext cx="9144000" cy="744029"/>
          </a:xfrm>
          <a:prstGeom prst="rect">
            <a:avLst/>
          </a:prstGeom>
          <a:solidFill>
            <a:srgbClr val="054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590" y="6214132"/>
            <a:ext cx="577976" cy="577976"/>
          </a:xfrm>
          <a:prstGeom prst="rect">
            <a:avLst/>
          </a:prstGeom>
        </p:spPr>
      </p:pic>
      <p:sp>
        <p:nvSpPr>
          <p:cNvPr id="6" name="TextBox 5"/>
          <p:cNvSpPr txBox="1"/>
          <p:nvPr/>
        </p:nvSpPr>
        <p:spPr>
          <a:xfrm>
            <a:off x="804566" y="6364399"/>
            <a:ext cx="4203670" cy="456535"/>
          </a:xfrm>
          <a:prstGeom prst="rect">
            <a:avLst/>
          </a:prstGeom>
          <a:noFill/>
        </p:spPr>
        <p:txBody>
          <a:bodyPr wrap="square" rtlCol="0">
            <a:spAutoFit/>
          </a:bodyPr>
          <a:lstStyle/>
          <a:p>
            <a:pPr>
              <a:lnSpc>
                <a:spcPts val="1400"/>
              </a:lnSpc>
            </a:pPr>
            <a:r>
              <a:rPr lang="en-US" sz="2000" b="1" baseline="30000" dirty="0">
                <a:solidFill>
                  <a:schemeClr val="bg1"/>
                </a:solidFill>
              </a:rPr>
              <a:t>Office of Coast Survey</a:t>
            </a:r>
            <a:endParaRPr lang="en-US" sz="2000" baseline="30000" dirty="0">
              <a:solidFill>
                <a:schemeClr val="bg1"/>
              </a:solidFill>
            </a:endParaRPr>
          </a:p>
          <a:p>
            <a:r>
              <a:rPr lang="en-US" baseline="30000" dirty="0">
                <a:solidFill>
                  <a:schemeClr val="bg1"/>
                </a:solidFill>
              </a:rPr>
              <a:t>National Oceanic and Atmospheric Administration</a:t>
            </a:r>
          </a:p>
        </p:txBody>
      </p:sp>
      <p:sp>
        <p:nvSpPr>
          <p:cNvPr id="11" name="Rectangle 10"/>
          <p:cNvSpPr/>
          <p:nvPr/>
        </p:nvSpPr>
        <p:spPr>
          <a:xfrm>
            <a:off x="-10630" y="2218"/>
            <a:ext cx="9173867" cy="835427"/>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extBox 12"/>
          <p:cNvSpPr txBox="1"/>
          <p:nvPr/>
        </p:nvSpPr>
        <p:spPr>
          <a:xfrm>
            <a:off x="155328" y="81902"/>
            <a:ext cx="2968845" cy="815480"/>
          </a:xfrm>
          <a:prstGeom prst="rect">
            <a:avLst/>
          </a:prstGeom>
          <a:noFill/>
        </p:spPr>
        <p:txBody>
          <a:bodyPr wrap="square" rtlCol="0">
            <a:spAutoFit/>
          </a:bodyPr>
          <a:lstStyle/>
          <a:p>
            <a:pPr>
              <a:lnSpc>
                <a:spcPts val="2800"/>
              </a:lnSpc>
            </a:pPr>
            <a:r>
              <a:rPr lang="en-US" sz="2800" dirty="0" smtClean="0">
                <a:solidFill>
                  <a:srgbClr val="054698"/>
                </a:solidFill>
              </a:rPr>
              <a:t>NOAA Certified Vendor Website</a:t>
            </a:r>
            <a:endParaRPr lang="en-US" sz="2800" dirty="0">
              <a:solidFill>
                <a:srgbClr val="054698"/>
              </a:solidFill>
            </a:endParaRPr>
          </a:p>
        </p:txBody>
      </p:sp>
      <p:pic>
        <p:nvPicPr>
          <p:cNvPr id="2" name="Picture 1"/>
          <p:cNvPicPr>
            <a:picLocks noChangeAspect="1"/>
          </p:cNvPicPr>
          <p:nvPr/>
        </p:nvPicPr>
        <p:blipFill>
          <a:blip r:embed="rId5"/>
          <a:stretch>
            <a:fillRect/>
          </a:stretch>
        </p:blipFill>
        <p:spPr>
          <a:xfrm>
            <a:off x="3290130" y="-10481"/>
            <a:ext cx="5958620" cy="7008182"/>
          </a:xfrm>
          <a:prstGeom prst="rect">
            <a:avLst/>
          </a:prstGeom>
        </p:spPr>
      </p:pic>
      <p:pic>
        <p:nvPicPr>
          <p:cNvPr id="3" name="Picture 2"/>
          <p:cNvPicPr>
            <a:picLocks noChangeAspect="1"/>
          </p:cNvPicPr>
          <p:nvPr/>
        </p:nvPicPr>
        <p:blipFill>
          <a:blip r:embed="rId6"/>
          <a:stretch>
            <a:fillRect/>
          </a:stretch>
        </p:blipFill>
        <p:spPr>
          <a:xfrm>
            <a:off x="93652" y="2554767"/>
            <a:ext cx="3106747" cy="804742"/>
          </a:xfrm>
          <a:prstGeom prst="rect">
            <a:avLst/>
          </a:prstGeom>
        </p:spPr>
      </p:pic>
    </p:spTree>
    <p:extLst>
      <p:ext uri="{BB962C8B-B14F-4D97-AF65-F5344CB8AC3E}">
        <p14:creationId xmlns:p14="http://schemas.microsoft.com/office/powerpoint/2010/main" val="22877075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2934" t="40921" r="1823" b="42868"/>
          <a:stretch/>
        </p:blipFill>
        <p:spPr>
          <a:xfrm>
            <a:off x="2688" y="2218"/>
            <a:ext cx="9155097" cy="844100"/>
          </a:xfrm>
          <a:prstGeom prst="rect">
            <a:avLst/>
          </a:prstGeom>
        </p:spPr>
      </p:pic>
      <p:sp>
        <p:nvSpPr>
          <p:cNvPr id="4" name="Rectangle 3"/>
          <p:cNvSpPr/>
          <p:nvPr/>
        </p:nvSpPr>
        <p:spPr>
          <a:xfrm>
            <a:off x="-10630" y="6131105"/>
            <a:ext cx="9144000" cy="744029"/>
          </a:xfrm>
          <a:prstGeom prst="rect">
            <a:avLst/>
          </a:prstGeom>
          <a:solidFill>
            <a:srgbClr val="054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590" y="6214132"/>
            <a:ext cx="577976" cy="577976"/>
          </a:xfrm>
          <a:prstGeom prst="rect">
            <a:avLst/>
          </a:prstGeom>
        </p:spPr>
      </p:pic>
      <p:sp>
        <p:nvSpPr>
          <p:cNvPr id="6" name="TextBox 5"/>
          <p:cNvSpPr txBox="1"/>
          <p:nvPr/>
        </p:nvSpPr>
        <p:spPr>
          <a:xfrm>
            <a:off x="804566" y="6364399"/>
            <a:ext cx="4203670" cy="456535"/>
          </a:xfrm>
          <a:prstGeom prst="rect">
            <a:avLst/>
          </a:prstGeom>
          <a:noFill/>
        </p:spPr>
        <p:txBody>
          <a:bodyPr wrap="square" rtlCol="0">
            <a:spAutoFit/>
          </a:bodyPr>
          <a:lstStyle/>
          <a:p>
            <a:pPr>
              <a:lnSpc>
                <a:spcPts val="1400"/>
              </a:lnSpc>
            </a:pPr>
            <a:r>
              <a:rPr lang="en-US" sz="2000" b="1" baseline="30000" dirty="0">
                <a:solidFill>
                  <a:schemeClr val="bg1"/>
                </a:solidFill>
              </a:rPr>
              <a:t>Office of Coast Survey</a:t>
            </a:r>
            <a:endParaRPr lang="en-US" sz="2000" baseline="30000" dirty="0">
              <a:solidFill>
                <a:schemeClr val="bg1"/>
              </a:solidFill>
            </a:endParaRPr>
          </a:p>
          <a:p>
            <a:r>
              <a:rPr lang="en-US" baseline="30000" dirty="0">
                <a:solidFill>
                  <a:schemeClr val="bg1"/>
                </a:solidFill>
              </a:rPr>
              <a:t>National Oceanic and Atmospheric Administration</a:t>
            </a:r>
          </a:p>
        </p:txBody>
      </p:sp>
      <p:sp>
        <p:nvSpPr>
          <p:cNvPr id="11" name="Rectangle 10"/>
          <p:cNvSpPr/>
          <p:nvPr/>
        </p:nvSpPr>
        <p:spPr>
          <a:xfrm>
            <a:off x="-10630" y="2218"/>
            <a:ext cx="9173867" cy="835427"/>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545" y="837645"/>
            <a:ext cx="9163783" cy="38942"/>
          </a:xfrm>
          <a:prstGeom prst="rect">
            <a:avLst/>
          </a:prstGeom>
          <a:solidFill>
            <a:srgbClr val="054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extBox 12"/>
          <p:cNvSpPr txBox="1"/>
          <p:nvPr/>
        </p:nvSpPr>
        <p:spPr>
          <a:xfrm>
            <a:off x="220653" y="225296"/>
            <a:ext cx="8672306" cy="646331"/>
          </a:xfrm>
          <a:prstGeom prst="rect">
            <a:avLst/>
          </a:prstGeom>
          <a:noFill/>
        </p:spPr>
        <p:txBody>
          <a:bodyPr wrap="square" rtlCol="0">
            <a:spAutoFit/>
          </a:bodyPr>
          <a:lstStyle/>
          <a:p>
            <a:r>
              <a:rPr lang="en-US" sz="3600" dirty="0">
                <a:solidFill>
                  <a:srgbClr val="054698"/>
                </a:solidFill>
              </a:rPr>
              <a:t>Paper </a:t>
            </a:r>
            <a:r>
              <a:rPr lang="en-US" sz="3600" dirty="0" smtClean="0">
                <a:solidFill>
                  <a:srgbClr val="054698"/>
                </a:solidFill>
              </a:rPr>
              <a:t>Chart </a:t>
            </a:r>
            <a:r>
              <a:rPr lang="en-US" sz="3600" dirty="0">
                <a:solidFill>
                  <a:srgbClr val="054698"/>
                </a:solidFill>
              </a:rPr>
              <a:t>Facts</a:t>
            </a:r>
          </a:p>
        </p:txBody>
      </p:sp>
      <p:sp>
        <p:nvSpPr>
          <p:cNvPr id="46" name="Rectangle 40"/>
          <p:cNvSpPr>
            <a:spLocks noChangeArrowheads="1"/>
          </p:cNvSpPr>
          <p:nvPr/>
        </p:nvSpPr>
        <p:spPr bwMode="auto">
          <a:xfrm>
            <a:off x="127000" y="1144067"/>
            <a:ext cx="900637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US" altLang="en-US" sz="2400" dirty="0">
                <a:solidFill>
                  <a:srgbClr val="054698"/>
                </a:solidFill>
                <a:latin typeface="Calibri" panose="020F0502020204030204" pitchFamily="34" charset="0"/>
              </a:rPr>
              <a:t>We now have 25 </a:t>
            </a:r>
            <a:r>
              <a:rPr lang="en-US" altLang="en-US" sz="2400" dirty="0" smtClean="0">
                <a:solidFill>
                  <a:srgbClr val="054698"/>
                </a:solidFill>
                <a:latin typeface="Calibri" panose="020F0502020204030204" pitchFamily="34" charset="0"/>
              </a:rPr>
              <a:t>NOAA certified chart agents</a:t>
            </a:r>
            <a:r>
              <a:rPr lang="en-US" altLang="en-US" sz="2400" dirty="0">
                <a:solidFill>
                  <a:srgbClr val="054698"/>
                </a:solidFill>
                <a:latin typeface="Calibri" panose="020F0502020204030204" pitchFamily="34" charset="0"/>
              </a:rPr>
              <a:t>.</a:t>
            </a:r>
          </a:p>
          <a:p>
            <a:pPr marL="0" indent="0">
              <a:spcBef>
                <a:spcPct val="0"/>
              </a:spcBef>
              <a:buNone/>
            </a:pPr>
            <a:endParaRPr lang="en-US" altLang="en-US" sz="2400" dirty="0" smtClean="0">
              <a:solidFill>
                <a:srgbClr val="054698"/>
              </a:solidFill>
              <a:latin typeface="Calibri" panose="020F0502020204030204" pitchFamily="34" charset="0"/>
            </a:endParaRPr>
          </a:p>
          <a:p>
            <a:pPr>
              <a:spcBef>
                <a:spcPct val="0"/>
              </a:spcBef>
            </a:pPr>
            <a:r>
              <a:rPr lang="en-US" altLang="en-US" sz="2400" dirty="0">
                <a:solidFill>
                  <a:srgbClr val="054698"/>
                </a:solidFill>
                <a:latin typeface="Calibri" panose="020F0502020204030204" pitchFamily="34" charset="0"/>
              </a:rPr>
              <a:t>Almost half also offer nautical charts of international waters published by the National Geospatial Intelligence Agency (NGA).</a:t>
            </a:r>
          </a:p>
          <a:p>
            <a:pPr marL="0" indent="0">
              <a:spcBef>
                <a:spcPct val="0"/>
              </a:spcBef>
              <a:buNone/>
            </a:pPr>
            <a:endParaRPr lang="en-US" altLang="en-US" sz="2400" dirty="0" smtClean="0">
              <a:solidFill>
                <a:srgbClr val="054698"/>
              </a:solidFill>
              <a:latin typeface="Calibri" panose="020F0502020204030204" pitchFamily="34" charset="0"/>
            </a:endParaRPr>
          </a:p>
          <a:p>
            <a:pPr>
              <a:spcBef>
                <a:spcPct val="0"/>
              </a:spcBef>
            </a:pPr>
            <a:r>
              <a:rPr lang="en-US" altLang="en-US" sz="2400" dirty="0">
                <a:solidFill>
                  <a:srgbClr val="054698"/>
                </a:solidFill>
                <a:latin typeface="Calibri" panose="020F0502020204030204" pitchFamily="34" charset="0"/>
              </a:rPr>
              <a:t>Additional s</a:t>
            </a:r>
            <a:r>
              <a:rPr lang="en-US" altLang="en-US" sz="2400" dirty="0" smtClean="0">
                <a:solidFill>
                  <a:srgbClr val="054698"/>
                </a:solidFill>
                <a:latin typeface="Calibri" panose="020F0502020204030204" pitchFamily="34" charset="0"/>
              </a:rPr>
              <a:t>ervices </a:t>
            </a:r>
            <a:r>
              <a:rPr lang="en-US" altLang="en-US" sz="2400" dirty="0">
                <a:solidFill>
                  <a:srgbClr val="054698"/>
                </a:solidFill>
                <a:latin typeface="Calibri" panose="020F0502020204030204" pitchFamily="34" charset="0"/>
              </a:rPr>
              <a:t>provided by select </a:t>
            </a:r>
            <a:r>
              <a:rPr lang="en-US" altLang="en-US" sz="2400" dirty="0" smtClean="0">
                <a:solidFill>
                  <a:srgbClr val="054698"/>
                </a:solidFill>
                <a:latin typeface="Calibri" panose="020F0502020204030204" pitchFamily="34" charset="0"/>
              </a:rPr>
              <a:t>chart </a:t>
            </a:r>
            <a:r>
              <a:rPr lang="en-US" altLang="en-US" sz="2400" dirty="0">
                <a:solidFill>
                  <a:srgbClr val="054698"/>
                </a:solidFill>
                <a:latin typeface="Calibri" panose="020F0502020204030204" pitchFamily="34" charset="0"/>
              </a:rPr>
              <a:t>agents include:</a:t>
            </a:r>
          </a:p>
          <a:p>
            <a:pPr lvl="1">
              <a:spcBef>
                <a:spcPct val="0"/>
              </a:spcBef>
            </a:pPr>
            <a:r>
              <a:rPr lang="en-US" altLang="en-US" sz="2400" dirty="0" smtClean="0">
                <a:solidFill>
                  <a:srgbClr val="054698"/>
                </a:solidFill>
                <a:latin typeface="Calibri" panose="020F0502020204030204" pitchFamily="34" charset="0"/>
              </a:rPr>
              <a:t>Book </a:t>
            </a:r>
            <a:r>
              <a:rPr lang="en-US" altLang="en-US" sz="2400" dirty="0">
                <a:solidFill>
                  <a:srgbClr val="054698"/>
                </a:solidFill>
                <a:latin typeface="Calibri" panose="020F0502020204030204" pitchFamily="34" charset="0"/>
              </a:rPr>
              <a:t>Charts (Great Lakes)</a:t>
            </a:r>
          </a:p>
          <a:p>
            <a:pPr lvl="1">
              <a:spcBef>
                <a:spcPct val="0"/>
              </a:spcBef>
            </a:pPr>
            <a:r>
              <a:rPr lang="en-US" altLang="en-US" sz="2400" dirty="0" smtClean="0">
                <a:solidFill>
                  <a:srgbClr val="054698"/>
                </a:solidFill>
                <a:latin typeface="Calibri" panose="020F0502020204030204" pitchFamily="34" charset="0"/>
              </a:rPr>
              <a:t>Small </a:t>
            </a:r>
            <a:r>
              <a:rPr lang="en-US" altLang="en-US" sz="2400" dirty="0">
                <a:solidFill>
                  <a:srgbClr val="054698"/>
                </a:solidFill>
                <a:latin typeface="Calibri" panose="020F0502020204030204" pitchFamily="34" charset="0"/>
              </a:rPr>
              <a:t>Craft Folio Charts</a:t>
            </a:r>
          </a:p>
          <a:p>
            <a:pPr lvl="1">
              <a:spcBef>
                <a:spcPct val="0"/>
              </a:spcBef>
            </a:pPr>
            <a:r>
              <a:rPr lang="en-US" altLang="en-US" sz="2400" dirty="0">
                <a:solidFill>
                  <a:srgbClr val="054698"/>
                </a:solidFill>
                <a:latin typeface="Calibri" panose="020F0502020204030204" pitchFamily="34" charset="0"/>
              </a:rPr>
              <a:t>User Overlays</a:t>
            </a:r>
          </a:p>
          <a:p>
            <a:pPr lvl="1">
              <a:spcBef>
                <a:spcPct val="0"/>
              </a:spcBef>
            </a:pPr>
            <a:r>
              <a:rPr lang="en-US" altLang="en-US" sz="2400" dirty="0">
                <a:solidFill>
                  <a:srgbClr val="054698"/>
                </a:solidFill>
                <a:latin typeface="Calibri" panose="020F0502020204030204" pitchFamily="34" charset="0"/>
              </a:rPr>
              <a:t>Waterproof Charts</a:t>
            </a:r>
          </a:p>
          <a:p>
            <a:pPr>
              <a:spcBef>
                <a:spcPct val="0"/>
              </a:spcBef>
            </a:pPr>
            <a:endParaRPr lang="en-US" altLang="en-US" sz="2400" dirty="0" smtClean="0">
              <a:solidFill>
                <a:srgbClr val="054698"/>
              </a:solidFill>
              <a:latin typeface="Calibri" panose="020F0502020204030204" pitchFamily="34" charset="0"/>
            </a:endParaRPr>
          </a:p>
          <a:p>
            <a:pPr>
              <a:spcBef>
                <a:spcPct val="0"/>
              </a:spcBef>
            </a:pPr>
            <a:r>
              <a:rPr lang="en-US" altLang="en-US" sz="2400" dirty="0">
                <a:solidFill>
                  <a:srgbClr val="054698"/>
                </a:solidFill>
                <a:latin typeface="Calibri" panose="020F0502020204030204" pitchFamily="34" charset="0"/>
              </a:rPr>
              <a:t>8 agents sell the US Coast Pilot </a:t>
            </a:r>
            <a:r>
              <a:rPr lang="en-US" altLang="en-US" sz="2400" dirty="0" smtClean="0">
                <a:solidFill>
                  <a:srgbClr val="054698"/>
                </a:solidFill>
                <a:latin typeface="Calibri" panose="020F0502020204030204" pitchFamily="34" charset="0"/>
              </a:rPr>
              <a:t>and </a:t>
            </a:r>
            <a:r>
              <a:rPr lang="en-US" altLang="en-US" sz="2400" dirty="0">
                <a:solidFill>
                  <a:srgbClr val="054698"/>
                </a:solidFill>
                <a:latin typeface="Calibri" panose="020F0502020204030204" pitchFamily="34" charset="0"/>
              </a:rPr>
              <a:t>4 sell Chart </a:t>
            </a:r>
            <a:r>
              <a:rPr lang="en-US" altLang="en-US" sz="2400" dirty="0" smtClean="0">
                <a:solidFill>
                  <a:srgbClr val="054698"/>
                </a:solidFill>
                <a:latin typeface="Calibri" panose="020F0502020204030204" pitchFamily="34" charset="0"/>
              </a:rPr>
              <a:t>#1</a:t>
            </a:r>
            <a:endParaRPr lang="en-US" altLang="en-US" sz="2400" dirty="0">
              <a:solidFill>
                <a:srgbClr val="054698"/>
              </a:solidFill>
              <a:latin typeface="Calibri" panose="020F0502020204030204" pitchFamily="34" charset="0"/>
            </a:endParaRPr>
          </a:p>
        </p:txBody>
      </p:sp>
    </p:spTree>
    <p:extLst>
      <p:ext uri="{BB962C8B-B14F-4D97-AF65-F5344CB8AC3E}">
        <p14:creationId xmlns:p14="http://schemas.microsoft.com/office/powerpoint/2010/main" val="21160084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0475" t="12546" r="43628" b="11559"/>
          <a:stretch/>
        </p:blipFill>
        <p:spPr>
          <a:xfrm>
            <a:off x="0" y="0"/>
            <a:ext cx="4336026" cy="6883084"/>
          </a:xfrm>
          <a:prstGeom prst="rect">
            <a:avLst/>
          </a:prstGeom>
        </p:spPr>
      </p:pic>
      <p:pic>
        <p:nvPicPr>
          <p:cNvPr id="3" name="Picture 2"/>
          <p:cNvPicPr>
            <a:picLocks noChangeAspect="1"/>
          </p:cNvPicPr>
          <p:nvPr/>
        </p:nvPicPr>
        <p:blipFill rotWithShape="1">
          <a:blip r:embed="rId3"/>
          <a:srcRect l="30300" t="23898" r="43248" b="400"/>
          <a:stretch/>
        </p:blipFill>
        <p:spPr>
          <a:xfrm>
            <a:off x="4591665" y="-173726"/>
            <a:ext cx="4552335" cy="7056810"/>
          </a:xfrm>
          <a:prstGeom prst="rect">
            <a:avLst/>
          </a:prstGeom>
        </p:spPr>
      </p:pic>
      <p:sp>
        <p:nvSpPr>
          <p:cNvPr id="5" name="Rectangle 4"/>
          <p:cNvSpPr/>
          <p:nvPr/>
        </p:nvSpPr>
        <p:spPr>
          <a:xfrm>
            <a:off x="0" y="0"/>
            <a:ext cx="4336026"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591665" y="12542"/>
            <a:ext cx="4552335"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79336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2934" t="40921" r="1823" b="42868"/>
          <a:stretch/>
        </p:blipFill>
        <p:spPr>
          <a:xfrm>
            <a:off x="2688" y="2218"/>
            <a:ext cx="9155097" cy="844100"/>
          </a:xfrm>
          <a:prstGeom prst="rect">
            <a:avLst/>
          </a:prstGeom>
        </p:spPr>
      </p:pic>
      <p:sp>
        <p:nvSpPr>
          <p:cNvPr id="4" name="Rectangle 3"/>
          <p:cNvSpPr/>
          <p:nvPr/>
        </p:nvSpPr>
        <p:spPr>
          <a:xfrm>
            <a:off x="-10630" y="6131105"/>
            <a:ext cx="9144000" cy="744029"/>
          </a:xfrm>
          <a:prstGeom prst="rect">
            <a:avLst/>
          </a:prstGeom>
          <a:solidFill>
            <a:srgbClr val="054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590" y="6214132"/>
            <a:ext cx="577976" cy="577976"/>
          </a:xfrm>
          <a:prstGeom prst="rect">
            <a:avLst/>
          </a:prstGeom>
        </p:spPr>
      </p:pic>
      <p:sp>
        <p:nvSpPr>
          <p:cNvPr id="6" name="TextBox 5"/>
          <p:cNvSpPr txBox="1"/>
          <p:nvPr/>
        </p:nvSpPr>
        <p:spPr>
          <a:xfrm>
            <a:off x="804566" y="6364399"/>
            <a:ext cx="4203670" cy="456535"/>
          </a:xfrm>
          <a:prstGeom prst="rect">
            <a:avLst/>
          </a:prstGeom>
          <a:noFill/>
        </p:spPr>
        <p:txBody>
          <a:bodyPr wrap="square" rtlCol="0">
            <a:spAutoFit/>
          </a:bodyPr>
          <a:lstStyle/>
          <a:p>
            <a:pPr>
              <a:lnSpc>
                <a:spcPts val="1400"/>
              </a:lnSpc>
            </a:pPr>
            <a:r>
              <a:rPr lang="en-US" sz="2000" b="1" baseline="30000" dirty="0">
                <a:solidFill>
                  <a:schemeClr val="bg1"/>
                </a:solidFill>
              </a:rPr>
              <a:t>Office of Coast Survey</a:t>
            </a:r>
            <a:endParaRPr lang="en-US" sz="2000" baseline="30000" dirty="0">
              <a:solidFill>
                <a:schemeClr val="bg1"/>
              </a:solidFill>
            </a:endParaRPr>
          </a:p>
          <a:p>
            <a:r>
              <a:rPr lang="en-US" baseline="30000" dirty="0">
                <a:solidFill>
                  <a:schemeClr val="bg1"/>
                </a:solidFill>
              </a:rPr>
              <a:t>National Oceanic and Atmospheric Administration</a:t>
            </a:r>
          </a:p>
        </p:txBody>
      </p:sp>
      <p:sp>
        <p:nvSpPr>
          <p:cNvPr id="11" name="Rectangle 10"/>
          <p:cNvSpPr/>
          <p:nvPr/>
        </p:nvSpPr>
        <p:spPr>
          <a:xfrm>
            <a:off x="-10630" y="2218"/>
            <a:ext cx="9173867" cy="835427"/>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545" y="837645"/>
            <a:ext cx="9163783" cy="38942"/>
          </a:xfrm>
          <a:prstGeom prst="rect">
            <a:avLst/>
          </a:prstGeom>
          <a:solidFill>
            <a:srgbClr val="054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extBox 12"/>
          <p:cNvSpPr txBox="1"/>
          <p:nvPr/>
        </p:nvSpPr>
        <p:spPr>
          <a:xfrm>
            <a:off x="220653" y="225296"/>
            <a:ext cx="8672306" cy="646331"/>
          </a:xfrm>
          <a:prstGeom prst="rect">
            <a:avLst/>
          </a:prstGeom>
          <a:noFill/>
        </p:spPr>
        <p:txBody>
          <a:bodyPr wrap="square" rtlCol="0">
            <a:spAutoFit/>
          </a:bodyPr>
          <a:lstStyle/>
          <a:p>
            <a:r>
              <a:rPr lang="en-US" sz="3600" dirty="0">
                <a:solidFill>
                  <a:srgbClr val="054698"/>
                </a:solidFill>
              </a:rPr>
              <a:t>Point of Contact</a:t>
            </a:r>
          </a:p>
        </p:txBody>
      </p:sp>
      <p:sp>
        <p:nvSpPr>
          <p:cNvPr id="46" name="Rectangle 40"/>
          <p:cNvSpPr>
            <a:spLocks noChangeArrowheads="1"/>
          </p:cNvSpPr>
          <p:nvPr/>
        </p:nvSpPr>
        <p:spPr bwMode="auto">
          <a:xfrm>
            <a:off x="829416" y="1060723"/>
            <a:ext cx="749377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ctr">
              <a:spcBef>
                <a:spcPct val="0"/>
              </a:spcBef>
              <a:buNone/>
            </a:pPr>
            <a:r>
              <a:rPr lang="pt-BR" altLang="en-US" sz="2400" b="1" dirty="0">
                <a:solidFill>
                  <a:srgbClr val="054698"/>
                </a:solidFill>
                <a:latin typeface="Calibri" panose="020F0502020204030204" pitchFamily="34" charset="0"/>
              </a:rPr>
              <a:t>Sam De Bow</a:t>
            </a:r>
          </a:p>
          <a:p>
            <a:pPr marL="0" indent="0" algn="ctr">
              <a:spcBef>
                <a:spcPct val="0"/>
              </a:spcBef>
              <a:buNone/>
            </a:pPr>
            <a:r>
              <a:rPr lang="pt-BR" altLang="en-US" sz="2400" dirty="0" smtClean="0">
                <a:solidFill>
                  <a:srgbClr val="054698"/>
                </a:solidFill>
                <a:latin typeface="Calibri" panose="020F0502020204030204" pitchFamily="34" charset="0"/>
              </a:rPr>
              <a:t>	sam.debow@noaa.gov</a:t>
            </a:r>
            <a:endParaRPr lang="pt-BR" altLang="en-US" sz="2400" dirty="0">
              <a:solidFill>
                <a:srgbClr val="054698"/>
              </a:solidFill>
              <a:latin typeface="Calibri" panose="020F0502020204030204" pitchFamily="34" charset="0"/>
            </a:endParaRPr>
          </a:p>
          <a:p>
            <a:pPr marL="0" indent="0" algn="ctr">
              <a:spcBef>
                <a:spcPct val="0"/>
              </a:spcBef>
              <a:buNone/>
            </a:pPr>
            <a:r>
              <a:rPr lang="pt-BR" altLang="en-US" sz="2400" dirty="0" smtClean="0">
                <a:solidFill>
                  <a:srgbClr val="054698"/>
                </a:solidFill>
                <a:latin typeface="Calibri" panose="020F0502020204030204" pitchFamily="34" charset="0"/>
              </a:rPr>
              <a:t>	Office Phone: 240-533-0054</a:t>
            </a:r>
            <a:endParaRPr lang="pt-BR" altLang="en-US" sz="2400" dirty="0">
              <a:solidFill>
                <a:srgbClr val="054698"/>
              </a:solidFill>
              <a:latin typeface="Calibri" panose="020F0502020204030204" pitchFamily="34" charset="0"/>
            </a:endParaRPr>
          </a:p>
        </p:txBody>
      </p:sp>
      <p:pic>
        <p:nvPicPr>
          <p:cNvPr id="2" name="Picture 1"/>
          <p:cNvPicPr>
            <a:picLocks noChangeAspect="1"/>
          </p:cNvPicPr>
          <p:nvPr/>
        </p:nvPicPr>
        <p:blipFill>
          <a:blip r:embed="rId5"/>
          <a:stretch>
            <a:fillRect/>
          </a:stretch>
        </p:blipFill>
        <p:spPr>
          <a:xfrm>
            <a:off x="1815484" y="2381598"/>
            <a:ext cx="5196167" cy="3640812"/>
          </a:xfrm>
          <a:prstGeom prst="rect">
            <a:avLst/>
          </a:prstGeom>
        </p:spPr>
      </p:pic>
    </p:spTree>
    <p:extLst>
      <p:ext uri="{BB962C8B-B14F-4D97-AF65-F5344CB8AC3E}">
        <p14:creationId xmlns:p14="http://schemas.microsoft.com/office/powerpoint/2010/main" val="29631947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2407</TotalTime>
  <Words>405</Words>
  <Application>Microsoft Office PowerPoint</Application>
  <PresentationFormat>On-screen Show (4:3)</PresentationFormat>
  <Paragraphs>58</Paragraphs>
  <Slides>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Kristen Crossett</dc:creator>
  <cp:lastModifiedBy>Sam DeBow</cp:lastModifiedBy>
  <cp:revision>55</cp:revision>
  <dcterms:created xsi:type="dcterms:W3CDTF">2017-03-02T00:26:29Z</dcterms:created>
  <dcterms:modified xsi:type="dcterms:W3CDTF">2017-09-28T16:29:55Z</dcterms:modified>
</cp:coreProperties>
</file>